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0" r:id="rId3"/>
    <p:sldId id="262" r:id="rId4"/>
    <p:sldId id="261" r:id="rId5"/>
    <p:sldId id="263" r:id="rId6"/>
    <p:sldId id="270" r:id="rId7"/>
    <p:sldId id="266" r:id="rId8"/>
    <p:sldId id="267" r:id="rId9"/>
    <p:sldId id="268" r:id="rId10"/>
    <p:sldId id="269" r:id="rId11"/>
    <p:sldId id="272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65"/>
    <p:restoredTop sz="94720"/>
  </p:normalViewPr>
  <p:slideViewPr>
    <p:cSldViewPr snapToGrid="0">
      <p:cViewPr varScale="1">
        <p:scale>
          <a:sx n="105" d="100"/>
          <a:sy n="105" d="100"/>
        </p:scale>
        <p:origin x="11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65" d="100"/>
          <a:sy n="165" d="100"/>
        </p:scale>
        <p:origin x="329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DC12700C-2AE7-BB51-17AA-C60E19F71B9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F9484C9-37A7-F785-FB34-66C3AD31F4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0C6D45-1599-374C-BDA4-A0B7E2199288}" type="datetimeFigureOut">
              <a:rPr lang="it-IT" smtClean="0"/>
              <a:t>02/04/25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445903E-1CA2-715B-94A7-D42CFFD2EF2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28CBAAE-A7F2-A7A1-C67A-81BB1D252C9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CF0156-3766-B942-82C4-6AB2A309DA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1808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gif>
</file>

<file path=ppt/media/image25.png>
</file>

<file path=ppt/media/image26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432CCF-CA57-2245-949F-F04A9AC056BF}" type="datetimeFigureOut">
              <a:rPr lang="it-IT" smtClean="0"/>
              <a:t>02/04/25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36A469-E1A9-9D42-B366-A3C15C7C087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4452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36A469-E1A9-9D42-B366-A3C15C7C0871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7186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fonte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36A469-E1A9-9D42-B366-A3C15C7C0871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4780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0B3EA-61BA-1A18-D445-B053CFA2D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7535216-F5EA-812B-0126-B3E6AFBBA3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A993C0A-9825-E0CB-5DD4-B6A890C14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fonte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BDFB1AD-713B-4E28-33A9-EA7165F97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36A469-E1A9-9D42-B366-A3C15C7C0871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0600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345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453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906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14116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4066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068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773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483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877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672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6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940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23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208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9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96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10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2274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ocs.opencv.org/4.11.0/da/d54/group__imgproc__transform.html" TargetMode="External"/><Relationship Id="rId5" Type="http://schemas.openxmlformats.org/officeDocument/2006/relationships/hyperlink" Target="https://docs.opencv.org/4.11.0/db/d28/tutorial_cascade_classifier.html" TargetMode="External"/><Relationship Id="rId4" Type="http://schemas.openxmlformats.org/officeDocument/2006/relationships/hyperlink" Target="https://docs.opencv.org/4.11.0/d1/da0/tutorial_remap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3000"/>
                <a:shade val="98000"/>
                <a:satMod val="150000"/>
                <a:lumMod val="102000"/>
              </a:schemeClr>
            </a:gs>
            <a:gs pos="50000">
              <a:schemeClr val="bg2">
                <a:tint val="98000"/>
                <a:shade val="90000"/>
                <a:satMod val="13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6024706-6D02-AA46-3977-0D817CABAD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it-IT" sz="5400" noProof="0" dirty="0">
                <a:solidFill>
                  <a:schemeClr val="tx2"/>
                </a:solidFill>
              </a:rPr>
              <a:t>Face morphing</a:t>
            </a:r>
            <a:br>
              <a:rPr lang="it-IT" sz="5400" noProof="0" dirty="0">
                <a:solidFill>
                  <a:schemeClr val="tx2"/>
                </a:solidFill>
              </a:rPr>
            </a:br>
            <a:endParaRPr lang="it-IT" sz="5400" noProof="0" dirty="0">
              <a:solidFill>
                <a:schemeClr val="tx2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1" r="43746" b="531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FCCAF6E9-9FC2-F360-E581-09202FBE8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28465" y="822259"/>
            <a:ext cx="4122844" cy="5222117"/>
          </a:xfrm>
        </p:spPr>
        <p:txBody>
          <a:bodyPr anchor="ctr">
            <a:normAutofit/>
          </a:bodyPr>
          <a:lstStyle/>
          <a:p>
            <a:r>
              <a:rPr lang="it-IT" noProof="0" dirty="0"/>
              <a:t>Agostino Messina</a:t>
            </a:r>
          </a:p>
          <a:p>
            <a:r>
              <a:rPr lang="it-IT" noProof="0" dirty="0"/>
              <a:t>Visione Artificiale</a:t>
            </a:r>
          </a:p>
          <a:p>
            <a:r>
              <a:rPr lang="it-IT" sz="1900" noProof="0" dirty="0"/>
              <a:t>Università degli studi di Palermo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7D718BD-F11A-D332-DAA3-5B6577A93873}"/>
              </a:ext>
            </a:extLst>
          </p:cNvPr>
          <p:cNvSpPr txBox="1"/>
          <p:nvPr/>
        </p:nvSpPr>
        <p:spPr>
          <a:xfrm>
            <a:off x="4269233" y="3429000"/>
            <a:ext cx="26105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200" noProof="0" dirty="0">
                <a:solidFill>
                  <a:schemeClr val="tx2"/>
                </a:solidFill>
                <a:latin typeface="+mj-lt"/>
              </a:rPr>
              <a:t>1° </a:t>
            </a:r>
            <a:r>
              <a:rPr lang="it-IT" sz="2200" noProof="0" dirty="0" err="1">
                <a:solidFill>
                  <a:schemeClr val="tx2"/>
                </a:solidFill>
                <a:latin typeface="+mj-lt"/>
              </a:rPr>
              <a:t>Assignment</a:t>
            </a:r>
            <a:endParaRPr lang="it-IT" sz="2200" noProof="0" dirty="0">
              <a:solidFill>
                <a:schemeClr val="tx2"/>
              </a:solidFill>
              <a:latin typeface="+mj-lt"/>
            </a:endParaRPr>
          </a:p>
          <a:p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0595155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77F06C-F8CF-C2B6-21E2-FA7C7834E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CFD580F5-E7BF-4C1D-BEFD-4A4601EBA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3C8C91F-768F-A870-4C20-60913F7E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" y="764373"/>
            <a:ext cx="5476240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noProof="0" dirty="0"/>
              <a:t>6. risultato analisi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23D9015-64AC-3E74-6D32-9F2A31037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760" y="1880709"/>
            <a:ext cx="5645573" cy="40241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1400" noProof="0" dirty="0"/>
              <a:t>La sequenza di immagini intermedie generate durante il morphing viene salvata come una GIF.</a:t>
            </a:r>
          </a:p>
          <a:p>
            <a:r>
              <a:rPr lang="it-IT" sz="1400" noProof="0" dirty="0"/>
              <a:t>La funzione definita </a:t>
            </a:r>
            <a:r>
              <a:rPr lang="it-IT" sz="1400" noProof="0" dirty="0" err="1">
                <a:solidFill>
                  <a:schemeClr val="accent1"/>
                </a:solidFill>
              </a:rPr>
              <a:t>create_gif</a:t>
            </a:r>
            <a:r>
              <a:rPr lang="it-IT" sz="1400" noProof="0" dirty="0"/>
              <a:t> utilizza </a:t>
            </a:r>
            <a:r>
              <a:rPr lang="it-IT" sz="1400" noProof="0" dirty="0" err="1">
                <a:solidFill>
                  <a:schemeClr val="accent1"/>
                </a:solidFill>
              </a:rPr>
              <a:t>imageio</a:t>
            </a:r>
            <a:r>
              <a:rPr lang="it-IT" sz="1400" noProof="0" dirty="0"/>
              <a:t> per scrivere i frame, dopo aver convertito il formato BGR di </a:t>
            </a:r>
            <a:r>
              <a:rPr lang="it-IT" sz="1400" noProof="0" dirty="0" err="1"/>
              <a:t>OpenCV</a:t>
            </a:r>
            <a:r>
              <a:rPr lang="it-IT" sz="1400" noProof="0" dirty="0"/>
              <a:t> in RGB per garantire la corretta gestione dei valori di pixel.</a:t>
            </a:r>
          </a:p>
          <a:p>
            <a:r>
              <a:rPr lang="it-IT" sz="1400" noProof="0" dirty="0"/>
              <a:t>Il risultato è una sequenza di immagini che mostra la transizione graduale da un volto all'altro, mantenendo coerenza geometrica e cromatica.</a:t>
            </a:r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E8446437-6DF2-DC2D-9743-FAA718AE7B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467822" y="746128"/>
            <a:ext cx="4104418" cy="5472557"/>
          </a:xfrm>
          <a:prstGeom prst="rect">
            <a:avLst/>
          </a:prstGeom>
        </p:spPr>
      </p:pic>
      <p:pic>
        <p:nvPicPr>
          <p:cNvPr id="5" name="Immagine 4" descr="Immagine che contiene testo, schermata, software, Carattere&#10;&#10;Il contenuto generato dall'IA potrebbe non essere corretto.">
            <a:extLst>
              <a:ext uri="{FF2B5EF4-FFF2-40B4-BE49-F238E27FC236}">
                <a16:creationId xmlns:a16="http://schemas.microsoft.com/office/drawing/2014/main" id="{30825AD9-DD28-5676-F29B-C158CBCB29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46" r="20637" b="10603"/>
          <a:stretch/>
        </p:blipFill>
        <p:spPr>
          <a:xfrm>
            <a:off x="619760" y="4206622"/>
            <a:ext cx="6009342" cy="2012063"/>
          </a:xfrm>
          <a:prstGeom prst="rect">
            <a:avLst/>
          </a:prstGeom>
        </p:spPr>
      </p:pic>
      <p:pic>
        <p:nvPicPr>
          <p:cNvPr id="7" name="Immagine 6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46D8C852-4366-9A79-9308-B39295361B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760" y="3892771"/>
            <a:ext cx="6658864" cy="232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66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8CFE9C-2E87-85A9-A4CF-2CD5D4A0F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ctr"/>
            <a:r>
              <a:rPr lang="it-IT" noProof="0" dirty="0"/>
              <a:t>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5D3A1E-C374-446F-3BAE-40ACA72728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it-IT" sz="1400" noProof="0" dirty="0"/>
              <a:t>L’analisi presentata, ha dimostrato come il </a:t>
            </a:r>
            <a:r>
              <a:rPr lang="it-IT" sz="1400" noProof="0" dirty="0">
                <a:solidFill>
                  <a:schemeClr val="accent1"/>
                </a:solidFill>
              </a:rPr>
              <a:t>face morphing </a:t>
            </a:r>
            <a:r>
              <a:rPr lang="it-IT" sz="1400" noProof="0" dirty="0"/>
              <a:t>possa essere implementato utilizzando tecniche di visione artificiale con </a:t>
            </a:r>
            <a:r>
              <a:rPr lang="it-IT" sz="1400" noProof="0" dirty="0" err="1"/>
              <a:t>OpenCV</a:t>
            </a:r>
            <a:r>
              <a:rPr lang="it-IT" sz="1400" noProof="0" dirty="0"/>
              <a:t>, Python e trasformazioni geometriche.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it-IT" sz="1400" noProof="0" dirty="0"/>
              <a:t>La suddivisione in triangoli di Delaunay e la trasformazione </a:t>
            </a:r>
            <a:r>
              <a:rPr lang="it-IT" sz="1400" noProof="0" dirty="0" err="1"/>
              <a:t>piecewise</a:t>
            </a:r>
            <a:r>
              <a:rPr lang="it-IT" sz="1400" noProof="0" dirty="0"/>
              <a:t> affine su entrambi i volti ha predisposto al meglio le immagini per una </a:t>
            </a:r>
            <a:r>
              <a:rPr lang="it-IT" sz="1400" noProof="0" dirty="0">
                <a:solidFill>
                  <a:schemeClr val="accent1"/>
                </a:solidFill>
              </a:rPr>
              <a:t>transizione fluida </a:t>
            </a:r>
            <a:r>
              <a:rPr lang="it-IT" sz="1400" noProof="0" dirty="0"/>
              <a:t>e naturale.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it-IT" sz="1400" noProof="0" dirty="0"/>
              <a:t>Il </a:t>
            </a:r>
            <a:r>
              <a:rPr lang="it-IT" sz="1400" noProof="0" dirty="0" err="1"/>
              <a:t>blending</a:t>
            </a:r>
            <a:r>
              <a:rPr lang="it-IT" sz="1400" noProof="0" dirty="0"/>
              <a:t> progressivo tra le immagini ha ulteriormente reso il passaggio meno brusco e più </a:t>
            </a:r>
            <a:r>
              <a:rPr lang="it-IT" sz="1400" noProof="0" dirty="0">
                <a:solidFill>
                  <a:schemeClr val="accent1"/>
                </a:solidFill>
              </a:rPr>
              <a:t>armonioso</a:t>
            </a:r>
            <a:r>
              <a:rPr lang="it-IT" sz="1400" noProof="0" dirty="0"/>
              <a:t>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it-IT" sz="1400" noProof="0" dirty="0"/>
              <a:t>La generazione della GIF ha consentito di visualizzare il morphing in modo semplice e </a:t>
            </a:r>
            <a:r>
              <a:rPr lang="it-IT" sz="1400" noProof="0" dirty="0">
                <a:solidFill>
                  <a:schemeClr val="accent1"/>
                </a:solidFill>
              </a:rPr>
              <a:t>dinamico</a:t>
            </a:r>
            <a:r>
              <a:rPr lang="it-IT" sz="1400" noProof="0" dirty="0"/>
              <a:t>.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1D2AF98-A760-C690-4594-981F671F127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it-IT" sz="1400" noProof="0" dirty="0"/>
              <a:t>Oltre ai risultati ottenuti, il progetto apre interessanti prospettive per </a:t>
            </a:r>
            <a:r>
              <a:rPr lang="it-IT" sz="1400" noProof="0" dirty="0">
                <a:solidFill>
                  <a:schemeClr val="accent1"/>
                </a:solidFill>
              </a:rPr>
              <a:t>sviluppi futuri</a:t>
            </a:r>
            <a:r>
              <a:rPr lang="it-IT" sz="1400" noProof="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noProof="0" dirty="0">
                <a:solidFill>
                  <a:schemeClr val="accent1"/>
                </a:solidFill>
              </a:rPr>
              <a:t>Deepfake e Generative AI</a:t>
            </a:r>
            <a:r>
              <a:rPr lang="it-IT" sz="1400" noProof="0" dirty="0"/>
              <a:t>: Integrazione con reti neurali generative per migliorare la qualità e il realismo del morphing.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noProof="0" dirty="0">
                <a:solidFill>
                  <a:schemeClr val="accent1"/>
                </a:solidFill>
              </a:rPr>
              <a:t>Animazione del volto</a:t>
            </a:r>
            <a:r>
              <a:rPr lang="it-IT" sz="1400" noProof="0" dirty="0"/>
              <a:t>: Uso di modelli di </a:t>
            </a:r>
            <a:r>
              <a:rPr lang="it-IT" sz="1400" noProof="0" dirty="0" err="1"/>
              <a:t>motion</a:t>
            </a:r>
            <a:r>
              <a:rPr lang="it-IT" sz="1400" noProof="0" dirty="0"/>
              <a:t> </a:t>
            </a:r>
            <a:r>
              <a:rPr lang="it-IT" sz="1400" noProof="0" dirty="0" err="1"/>
              <a:t>capture</a:t>
            </a:r>
            <a:r>
              <a:rPr lang="it-IT" sz="1400" noProof="0" dirty="0"/>
              <a:t> per generare espressioni facciali e movimento labiale basato su audio.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noProof="0" dirty="0">
                <a:solidFill>
                  <a:schemeClr val="accent1"/>
                </a:solidFill>
              </a:rPr>
              <a:t>Estensione a più immagini</a:t>
            </a:r>
            <a:r>
              <a:rPr lang="it-IT" sz="1400" noProof="0" dirty="0"/>
              <a:t>: Creazione di morphing su sequenze di più volti per ottenere trasformazioni continue tra diversi soggetti.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noProof="0" dirty="0">
                <a:solidFill>
                  <a:schemeClr val="accent1"/>
                </a:solidFill>
              </a:rPr>
              <a:t>Applicazioni in AR/VR</a:t>
            </a:r>
            <a:r>
              <a:rPr lang="it-IT" sz="1400" noProof="0" dirty="0"/>
              <a:t>: Utilizzo del morphing in realtà aumentata per effetti speciali o filtri facciali.</a:t>
            </a:r>
          </a:p>
          <a:p>
            <a:endParaRPr lang="it-IT" sz="1400" noProof="0" dirty="0"/>
          </a:p>
        </p:txBody>
      </p:sp>
    </p:spTree>
    <p:extLst>
      <p:ext uri="{BB962C8B-B14F-4D97-AF65-F5344CB8AC3E}">
        <p14:creationId xmlns:p14="http://schemas.microsoft.com/office/powerpoint/2010/main" val="3208017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A22DDE2-FB2D-421B-B377-F9AD495CE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6A3F16E-CC60-4737-8CBB-9568A351D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C22D378-2ADD-6F62-E6F2-42FF8569BF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0507" y="764372"/>
            <a:ext cx="7434070" cy="1432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it-IT" sz="4000" noProof="0" dirty="0"/>
              <a:t>Bibliografia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DABE73-66EA-42B0-AB0A-9FB1C0AD7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E4917B9-5D95-4999-9E13-3568EDD42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1" r="43746" b="531"/>
          <a:stretch/>
        </p:blipFill>
        <p:spPr>
          <a:xfrm rot="5400000" flipH="1" flipV="1">
            <a:off x="-1264032" y="2187576"/>
            <a:ext cx="6857999" cy="2482850"/>
          </a:xfrm>
          <a:prstGeom prst="rect">
            <a:avLst/>
          </a:prstGeom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A6FF2774-20F6-72D3-2C60-ED73CD7EB5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0480" y="2628900"/>
            <a:ext cx="7788536" cy="3589785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sz="1500" noProof="0" dirty="0" err="1"/>
              <a:t>Foundations</a:t>
            </a:r>
            <a:r>
              <a:rPr lang="it-IT" sz="1500" noProof="0" dirty="0"/>
              <a:t> of Computer Vision - Antonio Torralba, Phillip Isola and William T. Freeman</a:t>
            </a:r>
            <a:endParaRPr lang="it-IT" sz="1500" i="1" noProof="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sz="1500" i="1" noProof="0" dirty="0"/>
              <a:t>Face Morphing - 1° </a:t>
            </a:r>
            <a:r>
              <a:rPr lang="it-IT" sz="1500" i="1" noProof="0" dirty="0" err="1"/>
              <a:t>Assignment</a:t>
            </a:r>
            <a:r>
              <a:rPr lang="it-IT" sz="1500" noProof="0" dirty="0"/>
              <a:t> (Testo dell’esercizio d'esame)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sz="1500" noProof="0" dirty="0" err="1"/>
              <a:t>OpenCV</a:t>
            </a:r>
            <a:r>
              <a:rPr lang="it-IT" sz="1500" noProof="0" dirty="0"/>
              <a:t> </a:t>
            </a:r>
            <a:r>
              <a:rPr lang="it-IT" sz="1500" noProof="0" dirty="0" err="1"/>
              <a:t>Documentation</a:t>
            </a:r>
            <a:r>
              <a:rPr lang="it-IT" sz="1500" noProof="0" dirty="0"/>
              <a:t>, "</a:t>
            </a:r>
            <a:r>
              <a:rPr lang="it-IT" sz="1500" noProof="0" dirty="0" err="1"/>
              <a:t>Remap</a:t>
            </a:r>
            <a:r>
              <a:rPr lang="it-IT" sz="1500" noProof="0" dirty="0"/>
              <a:t> </a:t>
            </a:r>
            <a:r>
              <a:rPr lang="it-IT" sz="1500" noProof="0" dirty="0" err="1"/>
              <a:t>function</a:t>
            </a:r>
            <a:r>
              <a:rPr lang="it-IT" sz="1500" noProof="0" dirty="0"/>
              <a:t> tutorial," </a:t>
            </a:r>
            <a:r>
              <a:rPr lang="it-IT" sz="1500" noProof="0" dirty="0" err="1"/>
              <a:t>OpenCV</a:t>
            </a:r>
            <a:r>
              <a:rPr lang="it-IT" sz="1500" noProof="0" dirty="0"/>
              <a:t> 4.11.0. </a:t>
            </a:r>
            <a:r>
              <a:rPr lang="it-IT" sz="1500" noProof="0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https://docs.opencv.org/4.11.0/d1/da0/tutorial_remap.html</a:t>
            </a:r>
            <a:endParaRPr lang="it-IT" sz="1500" noProof="0" dirty="0">
              <a:solidFill>
                <a:schemeClr val="accent1"/>
              </a:solidFill>
            </a:endParaRP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sz="1500" noProof="0" dirty="0" err="1"/>
              <a:t>OpenCV</a:t>
            </a:r>
            <a:r>
              <a:rPr lang="it-IT" sz="1500" noProof="0" dirty="0"/>
              <a:t> </a:t>
            </a:r>
            <a:r>
              <a:rPr lang="it-IT" sz="1500" noProof="0" dirty="0" err="1"/>
              <a:t>Documentation</a:t>
            </a:r>
            <a:r>
              <a:rPr lang="it-IT" sz="1500" noProof="0" dirty="0"/>
              <a:t>, "</a:t>
            </a:r>
            <a:r>
              <a:rPr lang="it-IT" sz="1500" noProof="0" dirty="0" err="1"/>
              <a:t>Cascade</a:t>
            </a:r>
            <a:r>
              <a:rPr lang="it-IT" sz="1500" noProof="0" dirty="0"/>
              <a:t> </a:t>
            </a:r>
            <a:r>
              <a:rPr lang="it-IT" sz="1500" noProof="0" dirty="0" err="1"/>
              <a:t>Classifier</a:t>
            </a:r>
            <a:r>
              <a:rPr lang="it-IT" sz="1500" noProof="0" dirty="0"/>
              <a:t> tutorial," </a:t>
            </a:r>
            <a:r>
              <a:rPr lang="it-IT" sz="1500" noProof="0" dirty="0" err="1"/>
              <a:t>OpenCV</a:t>
            </a:r>
            <a:r>
              <a:rPr lang="it-IT" sz="1500" noProof="0" dirty="0"/>
              <a:t> 4.11.0. </a:t>
            </a:r>
            <a:r>
              <a:rPr lang="it-IT" sz="1500" noProof="0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https://docs.opencv.org/4.11.0/db/d28/tutorial_cascade_classifier.html</a:t>
            </a:r>
            <a:endParaRPr lang="it-IT" sz="1500" noProof="0" dirty="0">
              <a:solidFill>
                <a:schemeClr val="accent1"/>
              </a:solidFill>
            </a:endParaRP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sz="1500" noProof="0" dirty="0" err="1"/>
              <a:t>OpenCV</a:t>
            </a:r>
            <a:r>
              <a:rPr lang="it-IT" sz="1500" noProof="0" dirty="0"/>
              <a:t> </a:t>
            </a:r>
            <a:r>
              <a:rPr lang="it-IT" sz="1500" noProof="0" dirty="0" err="1"/>
              <a:t>Documentation</a:t>
            </a:r>
            <a:r>
              <a:rPr lang="it-IT" sz="1500" noProof="0" dirty="0"/>
              <a:t>, "Image Processing </a:t>
            </a:r>
            <a:r>
              <a:rPr lang="it-IT" sz="1500" noProof="0" dirty="0" err="1"/>
              <a:t>Transformations</a:t>
            </a:r>
            <a:r>
              <a:rPr lang="it-IT" sz="1500" noProof="0" dirty="0"/>
              <a:t>," </a:t>
            </a:r>
            <a:r>
              <a:rPr lang="it-IT" sz="1500" noProof="0" dirty="0" err="1"/>
              <a:t>OpenCV</a:t>
            </a:r>
            <a:r>
              <a:rPr lang="it-IT" sz="1500" noProof="0" dirty="0"/>
              <a:t> 4.11.0. </a:t>
            </a:r>
            <a:r>
              <a:rPr lang="it-IT" sz="1500" noProof="0" dirty="0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https://docs.opencv.org/4.11.0/da/d54/group__imgproc__transform.html</a:t>
            </a:r>
            <a:endParaRPr lang="it-IT" sz="1500" noProof="0" dirty="0">
              <a:solidFill>
                <a:schemeClr val="accent1"/>
              </a:solidFill>
            </a:endParaRP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sz="1500" noProof="0" dirty="0" err="1"/>
              <a:t>OpenCV</a:t>
            </a:r>
            <a:r>
              <a:rPr lang="it-IT" sz="1500" noProof="0" dirty="0"/>
              <a:t> </a:t>
            </a:r>
            <a:r>
              <a:rPr lang="it-IT" sz="1500" noProof="0" dirty="0" err="1"/>
              <a:t>Documentation</a:t>
            </a:r>
            <a:r>
              <a:rPr lang="it-IT" sz="1500" noProof="0" dirty="0"/>
              <a:t>, "</a:t>
            </a:r>
            <a:r>
              <a:rPr lang="it-IT" sz="1500" noProof="0" dirty="0" err="1"/>
              <a:t>Remap</a:t>
            </a:r>
            <a:r>
              <a:rPr lang="it-IT" sz="1500" noProof="0" dirty="0"/>
              <a:t> </a:t>
            </a:r>
            <a:r>
              <a:rPr lang="it-IT" sz="1500" noProof="0" dirty="0" err="1"/>
              <a:t>function</a:t>
            </a:r>
            <a:r>
              <a:rPr lang="it-IT" sz="1500" noProof="0" dirty="0"/>
              <a:t> tutorial," </a:t>
            </a:r>
            <a:r>
              <a:rPr lang="it-IT" sz="1500" noProof="0" dirty="0" err="1"/>
              <a:t>OpenCV</a:t>
            </a:r>
            <a:r>
              <a:rPr lang="it-IT" sz="1500" noProof="0" dirty="0"/>
              <a:t> 4.11.0. </a:t>
            </a:r>
            <a:r>
              <a:rPr lang="it-IT" sz="1500" noProof="0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https://docs.opencv.org/4.11.0/d1/da0/tutorial_remap.html</a:t>
            </a:r>
            <a:endParaRPr lang="it-IT" sz="1500" noProof="0" dirty="0">
              <a:solidFill>
                <a:schemeClr val="accent1"/>
              </a:solidFill>
            </a:endParaRP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sz="1500" noProof="0" dirty="0" err="1"/>
              <a:t>OpenCV</a:t>
            </a:r>
            <a:r>
              <a:rPr lang="it-IT" sz="1500" noProof="0" dirty="0"/>
              <a:t> </a:t>
            </a:r>
            <a:r>
              <a:rPr lang="it-IT" sz="1500" noProof="0" dirty="0" err="1"/>
              <a:t>Documentation</a:t>
            </a:r>
            <a:r>
              <a:rPr lang="it-IT" sz="1500" noProof="0" dirty="0"/>
              <a:t>, ”</a:t>
            </a:r>
            <a:r>
              <a:rPr lang="it-IT" sz="1500" noProof="0" dirty="0" err="1"/>
              <a:t>Adding</a:t>
            </a:r>
            <a:r>
              <a:rPr lang="it-IT" sz="1500" noProof="0" dirty="0"/>
              <a:t> images tutorial," </a:t>
            </a:r>
            <a:r>
              <a:rPr lang="it-IT" sz="1500" noProof="0" dirty="0" err="1"/>
              <a:t>OpenCV</a:t>
            </a:r>
            <a:r>
              <a:rPr lang="it-IT" sz="1500" noProof="0" dirty="0"/>
              <a:t> 4.11.0. </a:t>
            </a:r>
            <a:r>
              <a:rPr lang="it-IT" sz="1500" noProof="0" dirty="0">
                <a:solidFill>
                  <a:schemeClr val="accent1"/>
                </a:solidFill>
              </a:rPr>
              <a:t>https://</a:t>
            </a:r>
            <a:r>
              <a:rPr lang="it-IT" sz="1500" noProof="0" dirty="0" err="1">
                <a:solidFill>
                  <a:schemeClr val="accent1"/>
                </a:solidFill>
              </a:rPr>
              <a:t>docs.opencv.org</a:t>
            </a:r>
            <a:r>
              <a:rPr lang="it-IT" sz="1500" noProof="0" dirty="0">
                <a:solidFill>
                  <a:schemeClr val="accent1"/>
                </a:solidFill>
              </a:rPr>
              <a:t>/4.11.0/d5/dc4/</a:t>
            </a:r>
            <a:r>
              <a:rPr lang="it-IT" sz="1500" noProof="0" dirty="0" err="1">
                <a:solidFill>
                  <a:schemeClr val="accent1"/>
                </a:solidFill>
              </a:rPr>
              <a:t>tutorial_adding_images.html</a:t>
            </a:r>
            <a:endParaRPr lang="it-IT" sz="1500" noProof="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727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18B9A99-D9D2-1A20-D607-4C826AB8B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922" y="987287"/>
            <a:ext cx="3548269" cy="4697896"/>
          </a:xfrm>
        </p:spPr>
        <p:txBody>
          <a:bodyPr>
            <a:normAutofit/>
          </a:bodyPr>
          <a:lstStyle/>
          <a:p>
            <a:r>
              <a:rPr lang="it-IT" sz="3600" noProof="0" dirty="0"/>
              <a:t>Introduzione e obiettivi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F4C5EBD-73D3-9298-CC6A-74F98F36B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06" y="691444"/>
            <a:ext cx="6684996" cy="5475112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it-IT" sz="1400" noProof="0" dirty="0"/>
              <a:t>Il presente progetto ha l'obiettivo di sviluppare un sistema di </a:t>
            </a:r>
            <a:r>
              <a:rPr lang="it-IT" sz="1400" noProof="0" dirty="0">
                <a:solidFill>
                  <a:schemeClr val="accent1"/>
                </a:solidFill>
              </a:rPr>
              <a:t>face morphing </a:t>
            </a:r>
            <a:r>
              <a:rPr lang="it-IT" sz="1400" noProof="0" dirty="0"/>
              <a:t>utilizzando Python e </a:t>
            </a:r>
            <a:r>
              <a:rPr lang="it-IT" sz="1400" noProof="0" dirty="0" err="1"/>
              <a:t>OpenCV</a:t>
            </a:r>
            <a:r>
              <a:rPr lang="it-IT" sz="1400" noProof="0" dirty="0"/>
              <a:t> applicato a una coppia di immagini.</a:t>
            </a:r>
          </a:p>
          <a:p>
            <a:pPr marL="0" indent="0">
              <a:buNone/>
            </a:pPr>
            <a:endParaRPr lang="it-IT" sz="100" noProof="0" dirty="0"/>
          </a:p>
          <a:p>
            <a:pPr marL="0" indent="0">
              <a:buNone/>
            </a:pPr>
            <a:r>
              <a:rPr lang="it-IT" sz="1400" noProof="0" dirty="0"/>
              <a:t>Il processo si articola in una serie di passaggi:</a:t>
            </a:r>
          </a:p>
          <a:p>
            <a:pPr marL="457200" indent="-457200">
              <a:buClr>
                <a:schemeClr val="tx1"/>
              </a:buClr>
              <a:buAutoNum type="arabicPeriod"/>
            </a:pPr>
            <a:r>
              <a:rPr lang="it-IT" sz="1400" noProof="0" dirty="0">
                <a:solidFill>
                  <a:schemeClr val="accent1"/>
                </a:solidFill>
              </a:rPr>
              <a:t>Rilevamento</a:t>
            </a:r>
            <a:r>
              <a:rPr lang="it-IT" sz="1400" noProof="0" dirty="0"/>
              <a:t> dei volti</a:t>
            </a:r>
          </a:p>
          <a:p>
            <a:pPr marL="457200" indent="-457200">
              <a:buClr>
                <a:schemeClr val="tx1"/>
              </a:buClr>
              <a:buAutoNum type="arabicPeriod"/>
            </a:pPr>
            <a:r>
              <a:rPr lang="it-IT" sz="1400" noProof="0" dirty="0">
                <a:solidFill>
                  <a:schemeClr val="accent1"/>
                </a:solidFill>
              </a:rPr>
              <a:t>Allineamento</a:t>
            </a:r>
            <a:r>
              <a:rPr lang="it-IT" sz="1400" noProof="0" dirty="0"/>
              <a:t> delle immagini</a:t>
            </a:r>
          </a:p>
          <a:p>
            <a:pPr marL="457200" indent="-457200">
              <a:buClr>
                <a:schemeClr val="tx1"/>
              </a:buClr>
              <a:buAutoNum type="arabicPeriod"/>
            </a:pPr>
            <a:r>
              <a:rPr lang="it-IT" sz="1400" noProof="0" dirty="0">
                <a:solidFill>
                  <a:schemeClr val="accent1"/>
                </a:solidFill>
              </a:rPr>
              <a:t>Estrazione</a:t>
            </a:r>
            <a:r>
              <a:rPr lang="it-IT" sz="1400" noProof="0" dirty="0"/>
              <a:t> dei landmark facciali</a:t>
            </a:r>
          </a:p>
          <a:p>
            <a:pPr marL="457200" indent="-457200">
              <a:buClr>
                <a:schemeClr val="tx1"/>
              </a:buClr>
              <a:buAutoNum type="arabicPeriod"/>
            </a:pPr>
            <a:r>
              <a:rPr lang="it-IT" sz="1400" noProof="0" dirty="0"/>
              <a:t>Calcolo della </a:t>
            </a:r>
            <a:r>
              <a:rPr lang="it-IT" sz="1400" noProof="0" dirty="0">
                <a:solidFill>
                  <a:schemeClr val="accent1"/>
                </a:solidFill>
              </a:rPr>
              <a:t>triangolazione</a:t>
            </a:r>
            <a:r>
              <a:rPr lang="it-IT" sz="1400" noProof="0" dirty="0"/>
              <a:t> di Delaunay</a:t>
            </a:r>
          </a:p>
          <a:p>
            <a:pPr marL="457200" indent="-457200">
              <a:buClr>
                <a:schemeClr val="tx1"/>
              </a:buClr>
              <a:buAutoNum type="arabicPeriod"/>
            </a:pPr>
            <a:r>
              <a:rPr lang="it-IT" sz="1400" noProof="0" dirty="0">
                <a:solidFill>
                  <a:schemeClr val="accent1"/>
                </a:solidFill>
              </a:rPr>
              <a:t>Interpolazione</a:t>
            </a:r>
            <a:r>
              <a:rPr lang="it-IT" sz="1400" noProof="0" dirty="0"/>
              <a:t> iterativa con parametro t</a:t>
            </a:r>
          </a:p>
          <a:p>
            <a:pPr marL="914400" lvl="1" indent="-457200">
              <a:buClr>
                <a:schemeClr val="tx1"/>
              </a:buClr>
              <a:buAutoNum type="arabicPeriod"/>
            </a:pPr>
            <a:r>
              <a:rPr lang="it-IT" sz="1400" noProof="0" dirty="0"/>
              <a:t>Calcolo dei </a:t>
            </a:r>
            <a:r>
              <a:rPr lang="it-IT" sz="1400" noProof="0" dirty="0">
                <a:solidFill>
                  <a:schemeClr val="accent1"/>
                </a:solidFill>
              </a:rPr>
              <a:t>triangoli intermedi</a:t>
            </a:r>
          </a:p>
          <a:p>
            <a:pPr marL="914400" lvl="1" indent="-457200">
              <a:buClr>
                <a:schemeClr val="tx1"/>
              </a:buClr>
              <a:buAutoNum type="arabicPeriod"/>
            </a:pPr>
            <a:r>
              <a:rPr lang="it-IT" sz="1400" noProof="0" dirty="0"/>
              <a:t>Applicazione di una </a:t>
            </a:r>
            <a:r>
              <a:rPr lang="it-IT" sz="1400" noProof="0" dirty="0">
                <a:solidFill>
                  <a:schemeClr val="accent1"/>
                </a:solidFill>
              </a:rPr>
              <a:t>trasformazione affine a pezzi </a:t>
            </a:r>
            <a:r>
              <a:rPr lang="it-IT" sz="1400" noProof="0" dirty="0"/>
              <a:t>ai triangoli</a:t>
            </a:r>
          </a:p>
          <a:p>
            <a:pPr marL="914400" lvl="1" indent="-457200">
              <a:buClr>
                <a:schemeClr val="tx1"/>
              </a:buClr>
              <a:buAutoNum type="arabicPeriod"/>
            </a:pPr>
            <a:r>
              <a:rPr lang="it-IT" sz="1400" noProof="0" dirty="0" err="1">
                <a:solidFill>
                  <a:schemeClr val="accent1"/>
                </a:solidFill>
              </a:rPr>
              <a:t>Blending</a:t>
            </a:r>
            <a:r>
              <a:rPr lang="it-IT" sz="1400" noProof="0" dirty="0"/>
              <a:t> delle immagini</a:t>
            </a:r>
          </a:p>
          <a:p>
            <a:pPr marL="457200" indent="-457200">
              <a:buClr>
                <a:schemeClr val="tx1"/>
              </a:buClr>
              <a:buAutoNum type="arabicPeriod"/>
            </a:pPr>
            <a:r>
              <a:rPr lang="it-IT" sz="1400" noProof="0" dirty="0"/>
              <a:t>Generazione di una </a:t>
            </a:r>
            <a:r>
              <a:rPr lang="it-IT" sz="1400" noProof="0" dirty="0">
                <a:solidFill>
                  <a:schemeClr val="accent1"/>
                </a:solidFill>
              </a:rPr>
              <a:t>GIF</a:t>
            </a:r>
            <a:r>
              <a:rPr lang="it-IT" sz="1400" noProof="0" dirty="0"/>
              <a:t> con la trasformazione progressiva</a:t>
            </a:r>
          </a:p>
          <a:p>
            <a:pPr marL="457200" indent="-457200">
              <a:buClr>
                <a:schemeClr val="tx1"/>
              </a:buClr>
              <a:buAutoNum type="arabicPeriod"/>
            </a:pPr>
            <a:endParaRPr lang="it-IT" sz="100" noProof="0" dirty="0"/>
          </a:p>
          <a:p>
            <a:pPr marL="0" indent="0">
              <a:buNone/>
            </a:pPr>
            <a:r>
              <a:rPr lang="it-IT" sz="1400" noProof="0" dirty="0"/>
              <a:t>L’obiettivo principale è quello di ottenere una </a:t>
            </a:r>
            <a:r>
              <a:rPr lang="it-IT" sz="1400" noProof="0" dirty="0">
                <a:solidFill>
                  <a:schemeClr val="accent1"/>
                </a:solidFill>
              </a:rPr>
              <a:t>transizione fluida </a:t>
            </a:r>
            <a:r>
              <a:rPr lang="it-IT" sz="1400" noProof="0" dirty="0"/>
              <a:t>e </a:t>
            </a:r>
            <a:r>
              <a:rPr lang="it-IT" sz="1400" noProof="0" dirty="0">
                <a:solidFill>
                  <a:schemeClr val="accent1"/>
                </a:solidFill>
              </a:rPr>
              <a:t>naturale</a:t>
            </a:r>
            <a:r>
              <a:rPr lang="it-IT" sz="1400" noProof="0" dirty="0"/>
              <a:t> tra due volti, sfruttando le trasformazioni geometriche applicate in modo indipendente nei triangoli che compongono ogni volto.</a:t>
            </a:r>
          </a:p>
        </p:txBody>
      </p:sp>
    </p:spTree>
    <p:extLst>
      <p:ext uri="{BB962C8B-B14F-4D97-AF65-F5344CB8AC3E}">
        <p14:creationId xmlns:p14="http://schemas.microsoft.com/office/powerpoint/2010/main" val="2382593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BD9059-910E-A84D-5DF8-CB68D4ED9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8" y="764373"/>
            <a:ext cx="5410202" cy="1293028"/>
          </a:xfrm>
        </p:spPr>
        <p:txBody>
          <a:bodyPr>
            <a:normAutofit/>
          </a:bodyPr>
          <a:lstStyle/>
          <a:p>
            <a:r>
              <a:rPr lang="it-IT" noProof="0" dirty="0"/>
              <a:t>1. Rilevazione volto</a:t>
            </a:r>
          </a:p>
        </p:txBody>
      </p:sp>
      <p:sp>
        <p:nvSpPr>
          <p:cNvPr id="31" name="Rounded Rectangle 12">
            <a:extLst>
              <a:ext uri="{FF2B5EF4-FFF2-40B4-BE49-F238E27FC236}">
                <a16:creationId xmlns:a16="http://schemas.microsoft.com/office/drawing/2014/main" id="{54C8C95B-99E6-4867-8130-CBEAA0F4A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832474"/>
            <a:ext cx="2306523" cy="2202533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pic>
        <p:nvPicPr>
          <p:cNvPr id="26" name="Immagine 25" descr="Immagine che contiene Viso umano, sorriso, persona, vestiti&#10;&#10;Il contenuto generato dall'IA potrebbe non essere corretto.">
            <a:extLst>
              <a:ext uri="{FF2B5EF4-FFF2-40B4-BE49-F238E27FC236}">
                <a16:creationId xmlns:a16="http://schemas.microsoft.com/office/drawing/2014/main" id="{94B676C4-D504-5E58-528E-F220B3053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988" y="1046976"/>
            <a:ext cx="1330146" cy="1773528"/>
          </a:xfrm>
          <a:prstGeom prst="rect">
            <a:avLst/>
          </a:prstGeom>
        </p:spPr>
      </p:pic>
      <p:sp>
        <p:nvSpPr>
          <p:cNvPr id="33" name="Rounded Rectangle 17">
            <a:extLst>
              <a:ext uri="{FF2B5EF4-FFF2-40B4-BE49-F238E27FC236}">
                <a16:creationId xmlns:a16="http://schemas.microsoft.com/office/drawing/2014/main" id="{74A9FF2A-2CA7-49FB-9D56-0960B2EA3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3637" y="832474"/>
            <a:ext cx="2306523" cy="2202533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pic>
        <p:nvPicPr>
          <p:cNvPr id="24" name="Immagine 23" descr="Immagine che contiene Viso umano, persona, sorriso, Mento&#10;&#10;Il contenuto generato dall'IA potrebbe non essere corretto.">
            <a:extLst>
              <a:ext uri="{FF2B5EF4-FFF2-40B4-BE49-F238E27FC236}">
                <a16:creationId xmlns:a16="http://schemas.microsoft.com/office/drawing/2014/main" id="{14E1B8BB-562E-0F33-0D64-D1D81A3D0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825" y="1046976"/>
            <a:ext cx="1330146" cy="1773528"/>
          </a:xfrm>
          <a:prstGeom prst="rect">
            <a:avLst/>
          </a:prstGeom>
        </p:spPr>
      </p:pic>
      <p:sp>
        <p:nvSpPr>
          <p:cNvPr id="35" name="Rounded Rectangle 13">
            <a:extLst>
              <a:ext uri="{FF2B5EF4-FFF2-40B4-BE49-F238E27FC236}">
                <a16:creationId xmlns:a16="http://schemas.microsoft.com/office/drawing/2014/main" id="{E9A3C1CD-A5E8-442B-981A-DBCD4069A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3195751"/>
            <a:ext cx="4754360" cy="2861634"/>
          </a:xfrm>
          <a:prstGeom prst="roundRect">
            <a:avLst>
              <a:gd name="adj" fmla="val 2226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15" name="Segnaposto contenuto 2">
            <a:extLst>
              <a:ext uri="{FF2B5EF4-FFF2-40B4-BE49-F238E27FC236}">
                <a16:creationId xmlns:a16="http://schemas.microsoft.com/office/drawing/2014/main" id="{CC944615-CB61-B46E-50F7-E105C9D5E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2194560"/>
            <a:ext cx="5410201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400" noProof="0" dirty="0"/>
              <a:t>Per la rilevazione del volto è stata utilizzata la funzione </a:t>
            </a:r>
            <a:r>
              <a:rPr lang="it-IT" sz="1400" noProof="0" dirty="0" err="1">
                <a:solidFill>
                  <a:schemeClr val="accent1"/>
                </a:solidFill>
              </a:rPr>
              <a:t>detectMultiScale</a:t>
            </a:r>
            <a:r>
              <a:rPr lang="it-IT" sz="1400" noProof="0" dirty="0"/>
              <a:t> di </a:t>
            </a:r>
            <a:r>
              <a:rPr lang="it-IT" sz="1400" noProof="0" dirty="0" err="1"/>
              <a:t>OpenCV</a:t>
            </a:r>
            <a:r>
              <a:rPr lang="it-IT" sz="1400" noProof="0" dirty="0"/>
              <a:t> basata sul classificatore </a:t>
            </a:r>
            <a:r>
              <a:rPr lang="it-IT" sz="1400" noProof="0" dirty="0" err="1"/>
              <a:t>Haar</a:t>
            </a:r>
            <a:r>
              <a:rPr lang="it-IT" sz="1400" noProof="0" dirty="0"/>
              <a:t> </a:t>
            </a:r>
            <a:r>
              <a:rPr lang="it-IT" sz="1400" noProof="0" dirty="0" err="1"/>
              <a:t>Cascade</a:t>
            </a:r>
            <a:r>
              <a:rPr lang="it-IT" sz="1400" noProof="0" dirty="0"/>
              <a:t>.</a:t>
            </a:r>
          </a:p>
          <a:p>
            <a:pPr marL="0" indent="0">
              <a:buNone/>
            </a:pPr>
            <a:r>
              <a:rPr lang="it-IT" sz="1400" noProof="0" dirty="0"/>
              <a:t>Tale classificatore opera in modo più accurato su immagini in </a:t>
            </a:r>
            <a:r>
              <a:rPr lang="it-IT" sz="1400" noProof="0" dirty="0">
                <a:solidFill>
                  <a:schemeClr val="accent1"/>
                </a:solidFill>
              </a:rPr>
              <a:t>scala di grigi</a:t>
            </a:r>
            <a:r>
              <a:rPr lang="it-IT" sz="1400" noProof="0" dirty="0"/>
              <a:t>, riducendo la complessità computazionale e le interferenze dovute ai colori.</a:t>
            </a:r>
          </a:p>
          <a:p>
            <a:pPr marL="0" indent="0">
              <a:buNone/>
            </a:pPr>
            <a:r>
              <a:rPr lang="it-IT" sz="1400" noProof="0" dirty="0"/>
              <a:t>Nelle immagini analizzate venivano rilevati volti anche laddove non ne erano presenti (collo, spalle).</a:t>
            </a:r>
          </a:p>
          <a:p>
            <a:pPr marL="0" indent="0">
              <a:buNone/>
            </a:pPr>
            <a:r>
              <a:rPr lang="it-IT" sz="1400" noProof="0" dirty="0"/>
              <a:t>Si è cercato di migliorare il fitting del classificatore usando alcuni </a:t>
            </a:r>
            <a:r>
              <a:rPr lang="it-IT" sz="1400" noProof="0" dirty="0">
                <a:solidFill>
                  <a:schemeClr val="accent1"/>
                </a:solidFill>
              </a:rPr>
              <a:t>parametri</a:t>
            </a:r>
            <a:r>
              <a:rPr lang="it-IT" sz="1400" noProof="0" dirty="0"/>
              <a:t>:</a:t>
            </a:r>
          </a:p>
          <a:p>
            <a:pPr>
              <a:buClr>
                <a:schemeClr val="accent1"/>
              </a:buClr>
            </a:pPr>
            <a:r>
              <a:rPr lang="it-IT" sz="1400" noProof="0" dirty="0" err="1"/>
              <a:t>minNeighbors</a:t>
            </a:r>
            <a:r>
              <a:rPr lang="it-IT" sz="1400" noProof="0" dirty="0"/>
              <a:t>=6: riduce i falsi positivi.</a:t>
            </a:r>
          </a:p>
          <a:p>
            <a:pPr>
              <a:buClr>
                <a:schemeClr val="accent1"/>
              </a:buClr>
            </a:pPr>
            <a:r>
              <a:rPr lang="it-IT" sz="1400" noProof="0" dirty="0" err="1"/>
              <a:t>scaleFactor</a:t>
            </a:r>
            <a:r>
              <a:rPr lang="it-IT" sz="1400" noProof="0" dirty="0"/>
              <a:t>=1.1: bilanciamento tra accuratezza e velocità.</a:t>
            </a:r>
          </a:p>
          <a:p>
            <a:pPr>
              <a:buClr>
                <a:schemeClr val="accent1"/>
              </a:buClr>
            </a:pPr>
            <a:r>
              <a:rPr lang="it-IT" sz="1400" noProof="0" dirty="0" err="1"/>
              <a:t>minSize</a:t>
            </a:r>
            <a:r>
              <a:rPr lang="it-IT" sz="1400" noProof="0" dirty="0"/>
              <a:t>=(100,100): dimensione minima del volto, </a:t>
            </a:r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D189223B-BFFE-B882-9088-D755BF4FF1F4}"/>
              </a:ext>
            </a:extLst>
          </p:cNvPr>
          <p:cNvSpPr txBox="1">
            <a:spLocks/>
          </p:cNvSpPr>
          <p:nvPr/>
        </p:nvSpPr>
        <p:spPr>
          <a:xfrm>
            <a:off x="6096000" y="2194559"/>
            <a:ext cx="54102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noProof="0" dirty="0"/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95562580-E809-728A-CED9-1ACAAF9F6F8F}"/>
              </a:ext>
            </a:extLst>
          </p:cNvPr>
          <p:cNvSpPr txBox="1"/>
          <p:nvPr/>
        </p:nvSpPr>
        <p:spPr>
          <a:xfrm>
            <a:off x="1280254" y="2789579"/>
            <a:ext cx="1117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 err="1">
                <a:solidFill>
                  <a:schemeClr val="accent1"/>
                </a:solidFill>
              </a:rPr>
              <a:t>Floating</a:t>
            </a:r>
            <a:r>
              <a:rPr lang="it-IT" sz="1000" noProof="0" dirty="0">
                <a:solidFill>
                  <a:schemeClr val="accent1"/>
                </a:solidFill>
              </a:rPr>
              <a:t> image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F715CDF-7FBB-8F6F-115C-B9855623B94B}"/>
              </a:ext>
            </a:extLst>
          </p:cNvPr>
          <p:cNvSpPr txBox="1"/>
          <p:nvPr/>
        </p:nvSpPr>
        <p:spPr>
          <a:xfrm>
            <a:off x="3648743" y="2782662"/>
            <a:ext cx="12763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Reference image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839156D1-F87A-C245-5A8E-B7A0AFECA11A}"/>
              </a:ext>
            </a:extLst>
          </p:cNvPr>
          <p:cNvSpPr txBox="1"/>
          <p:nvPr/>
        </p:nvSpPr>
        <p:spPr>
          <a:xfrm>
            <a:off x="1987881" y="5586455"/>
            <a:ext cx="20088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Funzione per rilevazione volto</a:t>
            </a:r>
          </a:p>
        </p:txBody>
      </p:sp>
      <p:pic>
        <p:nvPicPr>
          <p:cNvPr id="3" name="Immagine 2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AB0C1355-6B2A-5144-1DF6-497B6491F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799" y="3481720"/>
            <a:ext cx="4754361" cy="216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31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68D012-5AC6-B3DA-1682-DB8B16690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1563" y="558884"/>
            <a:ext cx="9434639" cy="1293028"/>
          </a:xfrm>
        </p:spPr>
        <p:txBody>
          <a:bodyPr>
            <a:normAutofit/>
          </a:bodyPr>
          <a:lstStyle/>
          <a:p>
            <a:r>
              <a:rPr lang="it-IT" noProof="0" dirty="0"/>
              <a:t>2. Allineamento delle immagini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27726D-D2A9-184B-F01C-5E20890840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2553" y="1666617"/>
            <a:ext cx="6615403" cy="2160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400" noProof="0" dirty="0"/>
              <a:t>Per garantire un morphing accurato è fondamentale che i volti delle immagini di partenza siano </a:t>
            </a:r>
            <a:r>
              <a:rPr lang="it-IT" sz="1400" noProof="0" dirty="0">
                <a:solidFill>
                  <a:schemeClr val="accent1"/>
                </a:solidFill>
              </a:rPr>
              <a:t>allineati</a:t>
            </a:r>
            <a:r>
              <a:rPr lang="it-IT" sz="1400" noProof="0" dirty="0"/>
              <a:t>. </a:t>
            </a:r>
          </a:p>
          <a:p>
            <a:pPr marL="0" indent="0">
              <a:buNone/>
            </a:pPr>
            <a:r>
              <a:rPr lang="it-IT" sz="1400" noProof="0" dirty="0"/>
              <a:t>È stata definita la classe </a:t>
            </a:r>
            <a:r>
              <a:rPr lang="it-IT" sz="1400" noProof="0" dirty="0" err="1">
                <a:solidFill>
                  <a:schemeClr val="accent1"/>
                </a:solidFill>
              </a:rPr>
              <a:t>Rect</a:t>
            </a:r>
            <a:r>
              <a:rPr lang="it-IT" sz="1400" noProof="0" dirty="0"/>
              <a:t> per raccogliere in un solo oggetto tutti i dettagli della regione rettangolare contenente il volto identificato.</a:t>
            </a:r>
          </a:p>
          <a:p>
            <a:pPr marL="0" indent="0">
              <a:buNone/>
            </a:pPr>
            <a:r>
              <a:rPr lang="it-IT" sz="1400" noProof="0" dirty="0"/>
              <a:t>Attraverso le sue funzioni </a:t>
            </a:r>
            <a:r>
              <a:rPr lang="it-IT" sz="1400" noProof="0" dirty="0">
                <a:solidFill>
                  <a:schemeClr val="accent1"/>
                </a:solidFill>
              </a:rPr>
              <a:t>scale</a:t>
            </a:r>
            <a:r>
              <a:rPr lang="it-IT" sz="1400" noProof="0" dirty="0"/>
              <a:t> e </a:t>
            </a:r>
            <a:r>
              <a:rPr lang="it-IT" sz="1400" noProof="0" dirty="0" err="1">
                <a:solidFill>
                  <a:schemeClr val="accent1"/>
                </a:solidFill>
              </a:rPr>
              <a:t>translate</a:t>
            </a:r>
            <a:r>
              <a:rPr lang="it-IT" sz="1400" noProof="0" dirty="0"/>
              <a:t>, che utilizzano la posizione e dimensione del rettangolo, è stato possibile costruire la </a:t>
            </a:r>
            <a:r>
              <a:rPr lang="it-IT" sz="1400" noProof="0" dirty="0">
                <a:solidFill>
                  <a:schemeClr val="accent1"/>
                </a:solidFill>
              </a:rPr>
              <a:t>matrice di trasformazione affine </a:t>
            </a:r>
            <a:r>
              <a:rPr lang="it-IT" sz="1400" noProof="0" dirty="0"/>
              <a:t>M per allineare il volto "</a:t>
            </a:r>
            <a:r>
              <a:rPr lang="it-IT" sz="1400" noProof="0" dirty="0" err="1"/>
              <a:t>floating</a:t>
            </a:r>
            <a:r>
              <a:rPr lang="it-IT" sz="1400" noProof="0" dirty="0"/>
              <a:t>" a quello "</a:t>
            </a:r>
            <a:r>
              <a:rPr lang="it-IT" sz="1400" noProof="0" dirty="0" err="1"/>
              <a:t>reference</a:t>
            </a:r>
            <a:r>
              <a:rPr lang="it-IT" sz="1400" noProof="0" dirty="0"/>
              <a:t>"</a:t>
            </a:r>
          </a:p>
          <a:p>
            <a:pPr marL="0" indent="0">
              <a:buNone/>
            </a:pPr>
            <a:r>
              <a:rPr lang="it-IT" sz="1400" noProof="0" dirty="0"/>
              <a:t>Infine, la trasformazione viene eseguita tramite cv2.</a:t>
            </a:r>
            <a:r>
              <a:rPr lang="it-IT" sz="1400" noProof="0" dirty="0">
                <a:solidFill>
                  <a:schemeClr val="accent1"/>
                </a:solidFill>
              </a:rPr>
              <a:t>warpAffine</a:t>
            </a:r>
            <a:r>
              <a:rPr lang="it-IT" sz="1400" noProof="0" dirty="0"/>
              <a:t>.</a:t>
            </a:r>
          </a:p>
          <a:p>
            <a:pPr marL="0" indent="0">
              <a:buNone/>
            </a:pPr>
            <a:endParaRPr lang="it-IT" sz="1400" noProof="0" dirty="0"/>
          </a:p>
        </p:txBody>
      </p:sp>
      <p:pic>
        <p:nvPicPr>
          <p:cNvPr id="7" name="Immagine 6" descr="Immagine che contiene testo, schermata, software&#10;&#10;Il contenuto generato dall'IA potrebbe non essere corretto.">
            <a:extLst>
              <a:ext uri="{FF2B5EF4-FFF2-40B4-BE49-F238E27FC236}">
                <a16:creationId xmlns:a16="http://schemas.microsoft.com/office/drawing/2014/main" id="{729C1D32-A00D-1457-17B5-AC0B570FFD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33" r="-4" b="-5"/>
          <a:stretch/>
        </p:blipFill>
        <p:spPr>
          <a:xfrm>
            <a:off x="7471301" y="1666617"/>
            <a:ext cx="4197163" cy="399911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C30DF7B-109A-F466-A259-DC0CAB0E83AE}"/>
              </a:ext>
            </a:extLst>
          </p:cNvPr>
          <p:cNvSpPr txBox="1"/>
          <p:nvPr/>
        </p:nvSpPr>
        <p:spPr>
          <a:xfrm>
            <a:off x="2553727" y="6504875"/>
            <a:ext cx="21755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Funzione per allineamento volto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7B12B90-6AB2-D86D-7450-EF4B42EFBCCA}"/>
              </a:ext>
            </a:extLst>
          </p:cNvPr>
          <p:cNvSpPr txBox="1"/>
          <p:nvPr/>
        </p:nvSpPr>
        <p:spPr>
          <a:xfrm>
            <a:off x="8812302" y="5665736"/>
            <a:ext cx="15151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Definizione class </a:t>
            </a:r>
            <a:r>
              <a:rPr lang="it-IT" sz="1000" noProof="0" dirty="0" err="1">
                <a:solidFill>
                  <a:schemeClr val="accent1"/>
                </a:solidFill>
              </a:rPr>
              <a:t>Rect</a:t>
            </a:r>
            <a:endParaRPr lang="it-IT" sz="1000" noProof="0" dirty="0">
              <a:solidFill>
                <a:schemeClr val="accent1"/>
              </a:solidFill>
            </a:endParaRPr>
          </a:p>
        </p:txBody>
      </p:sp>
      <p:pic>
        <p:nvPicPr>
          <p:cNvPr id="11" name="Immagine 10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04442430-C008-745F-D658-2DB55C00ABF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129" b="6244"/>
          <a:stretch/>
        </p:blipFill>
        <p:spPr>
          <a:xfrm>
            <a:off x="602553" y="3826868"/>
            <a:ext cx="6077945" cy="267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984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E365E0-5746-2DB9-CB1A-B76549754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4E3B869-3361-4E8C-87BB-27794406A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6A856AB-281D-45B5-B270-8EA6AC0CB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2819FFB-A96F-4A98-6AB9-48C949446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685350"/>
            <a:ext cx="4124396" cy="1600200"/>
          </a:xfrm>
        </p:spPr>
        <p:txBody>
          <a:bodyPr anchor="b">
            <a:normAutofit/>
          </a:bodyPr>
          <a:lstStyle/>
          <a:p>
            <a:pPr algn="l"/>
            <a:r>
              <a:rPr lang="it-IT" sz="3200" noProof="0" dirty="0"/>
              <a:t>3. estrazione dei Landmark </a:t>
            </a:r>
          </a:p>
        </p:txBody>
      </p:sp>
      <p:sp>
        <p:nvSpPr>
          <p:cNvPr id="15" name="Segnaposto contenuto 2">
            <a:extLst>
              <a:ext uri="{FF2B5EF4-FFF2-40B4-BE49-F238E27FC236}">
                <a16:creationId xmlns:a16="http://schemas.microsoft.com/office/drawing/2014/main" id="{A31EAF7F-6AE5-6569-6F9B-17D14E269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285549"/>
            <a:ext cx="5169874" cy="41887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1400" noProof="0" dirty="0"/>
              <a:t>Il rilevamento dei landmark facciali è una fase fondamentale per garantire una corretta trasformazione geometrica dell’immagine.</a:t>
            </a:r>
          </a:p>
          <a:p>
            <a:pPr marL="0" indent="0">
              <a:buNone/>
            </a:pPr>
            <a:r>
              <a:rPr lang="it-IT" sz="1400" noProof="0" dirty="0"/>
              <a:t>L’approccio seguito consiste nell’utilizzo di un </a:t>
            </a:r>
            <a:r>
              <a:rPr lang="it-IT" sz="1400" noProof="0" dirty="0">
                <a:solidFill>
                  <a:schemeClr val="accent1"/>
                </a:solidFill>
              </a:rPr>
              <a:t>modello</a:t>
            </a:r>
            <a:r>
              <a:rPr lang="it-IT" sz="1400" noProof="0" dirty="0"/>
              <a:t> </a:t>
            </a:r>
            <a:r>
              <a:rPr lang="it-IT" sz="1400" noProof="0" dirty="0" err="1"/>
              <a:t>pre</a:t>
            </a:r>
            <a:r>
              <a:rPr lang="it-IT" sz="1400" noProof="0" dirty="0"/>
              <a:t>-addestrato di </a:t>
            </a:r>
            <a:r>
              <a:rPr lang="it-IT" sz="1400" noProof="0" dirty="0" err="1">
                <a:solidFill>
                  <a:schemeClr val="accent1"/>
                </a:solidFill>
              </a:rPr>
              <a:t>dlib</a:t>
            </a:r>
            <a:r>
              <a:rPr lang="it-IT" sz="1400" noProof="0" dirty="0"/>
              <a:t> con il </a:t>
            </a:r>
            <a:r>
              <a:rPr lang="it-IT" sz="1400" noProof="0" dirty="0" err="1"/>
              <a:t>predictor</a:t>
            </a:r>
            <a:r>
              <a:rPr lang="it-IT" sz="1400" noProof="0" dirty="0"/>
              <a:t> ‘</a:t>
            </a:r>
            <a:r>
              <a:rPr lang="it-IT" sz="1400" noProof="0" dirty="0">
                <a:solidFill>
                  <a:schemeClr val="accent1"/>
                </a:solidFill>
              </a:rPr>
              <a:t>shape_predictor_68_face_landmarks</a:t>
            </a:r>
            <a:r>
              <a:rPr lang="it-IT" sz="1400" noProof="0" dirty="0"/>
              <a:t>’. Questo è stato applicato sia sull’immagine </a:t>
            </a:r>
            <a:r>
              <a:rPr lang="it-IT" sz="1400" noProof="0" dirty="0" err="1"/>
              <a:t>floating</a:t>
            </a:r>
            <a:r>
              <a:rPr lang="it-IT" sz="1400" noProof="0" dirty="0"/>
              <a:t> che di riferimento.</a:t>
            </a:r>
          </a:p>
          <a:p>
            <a:pPr marL="0" indent="0">
              <a:buNone/>
            </a:pPr>
            <a:r>
              <a:rPr lang="it-IT" sz="1400" noProof="0" dirty="0"/>
              <a:t>Sono stati </a:t>
            </a:r>
            <a:r>
              <a:rPr lang="it-IT" sz="1400" noProof="0" dirty="0">
                <a:solidFill>
                  <a:schemeClr val="accent1"/>
                </a:solidFill>
              </a:rPr>
              <a:t>integrati</a:t>
            </a:r>
            <a:r>
              <a:rPr lang="it-IT" sz="1400" noProof="0" dirty="0"/>
              <a:t> ai punti rilevati, gli angoli dell’immagine per garantire una copertura migliore.</a:t>
            </a:r>
          </a:p>
          <a:p>
            <a:pPr marL="0" indent="0">
              <a:buNone/>
            </a:pPr>
            <a:r>
              <a:rPr lang="it-IT" sz="1400" noProof="0" dirty="0"/>
              <a:t>Per garantire coerenza tra immagini diverse e minimizzare variazioni indesiderate, il rilevamento dei landmark è stato effettuato </a:t>
            </a:r>
            <a:r>
              <a:rPr lang="it-IT" sz="1400" noProof="0" dirty="0">
                <a:solidFill>
                  <a:schemeClr val="accent1"/>
                </a:solidFill>
              </a:rPr>
              <a:t>una sola volta </a:t>
            </a:r>
            <a:r>
              <a:rPr lang="it-IT" sz="1400" noProof="0" dirty="0"/>
              <a:t>per ogni immagine. Questo evita il problema di ottenere triangolazioni diverse tra immagini che dovrebbero avere la stessa struttura facciale.</a:t>
            </a:r>
          </a:p>
          <a:p>
            <a:pPr marL="0" indent="0">
              <a:buNone/>
            </a:pPr>
            <a:r>
              <a:rPr lang="it-IT" sz="1400" noProof="0" dirty="0"/>
              <a:t>Inoltre, l’accuratezza del rilevamento è influenzata dalla qualità dell’immagine e dall’illuminazione, per cui si applicano </a:t>
            </a:r>
            <a:r>
              <a:rPr lang="it-IT" sz="1400" noProof="0" dirty="0" err="1"/>
              <a:t>pre</a:t>
            </a:r>
            <a:r>
              <a:rPr lang="it-IT" sz="1400" noProof="0" dirty="0"/>
              <a:t>-elaborazioni come la conversione in scala di grigi.</a:t>
            </a:r>
          </a:p>
        </p:txBody>
      </p:sp>
      <p:pic>
        <p:nvPicPr>
          <p:cNvPr id="12" name="Immagine 11" descr="Immagine che contiene vestiti, Viso umano, sorriso, persona&#10;&#10;Il contenuto generato dall'IA potrebbe non essere corretto.">
            <a:extLst>
              <a:ext uri="{FF2B5EF4-FFF2-40B4-BE49-F238E27FC236}">
                <a16:creationId xmlns:a16="http://schemas.microsoft.com/office/drawing/2014/main" id="{E8AC7E27-B51A-2299-1D65-449ED9A82F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5957832" y="441238"/>
            <a:ext cx="2707135" cy="3609509"/>
          </a:xfrm>
          <a:prstGeom prst="rect">
            <a:avLst/>
          </a:prstGeom>
        </p:spPr>
      </p:pic>
      <p:sp>
        <p:nvSpPr>
          <p:cNvPr id="24" name="Round Single Corner Rectangle 17">
            <a:extLst>
              <a:ext uri="{FF2B5EF4-FFF2-40B4-BE49-F238E27FC236}">
                <a16:creationId xmlns:a16="http://schemas.microsoft.com/office/drawing/2014/main" id="{76B44A81-87EC-416C-8094-359C84FEF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10817" y="1002026"/>
            <a:ext cx="2309217" cy="1684338"/>
          </a:xfrm>
          <a:prstGeom prst="round1Rect">
            <a:avLst>
              <a:gd name="adj" fmla="val 11295"/>
            </a:avLst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6" name="Round Single Corner Rectangle 16">
            <a:extLst>
              <a:ext uri="{FF2B5EF4-FFF2-40B4-BE49-F238E27FC236}">
                <a16:creationId xmlns:a16="http://schemas.microsoft.com/office/drawing/2014/main" id="{0C371495-4807-437C-B138-97390839F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6241840" y="4259603"/>
            <a:ext cx="2417253" cy="1840846"/>
          </a:xfrm>
          <a:prstGeom prst="round1Rect">
            <a:avLst>
              <a:gd name="adj" fmla="val 11295"/>
            </a:avLst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pic>
        <p:nvPicPr>
          <p:cNvPr id="14" name="Immagine 13" descr="Immagine che contiene Viso umano, sorriso, persona, Fronte&#10;&#10;Il contenuto generato dall'IA potrebbe non essere corretto.">
            <a:extLst>
              <a:ext uri="{FF2B5EF4-FFF2-40B4-BE49-F238E27FC236}">
                <a16:creationId xmlns:a16="http://schemas.microsoft.com/office/drawing/2014/main" id="{DDA4F950-E9A8-12B0-1852-7F3FCD4315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8810807" y="2880292"/>
            <a:ext cx="2695486" cy="3594029"/>
          </a:xfrm>
          <a:prstGeom prst="rect">
            <a:avLst/>
          </a:prstGeom>
        </p:spPr>
      </p:pic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AD88749B-C9E1-C8B2-9AC8-1A69151EAB84}"/>
              </a:ext>
            </a:extLst>
          </p:cNvPr>
          <p:cNvSpPr txBox="1">
            <a:spLocks/>
          </p:cNvSpPr>
          <p:nvPr/>
        </p:nvSpPr>
        <p:spPr>
          <a:xfrm>
            <a:off x="6096000" y="2194559"/>
            <a:ext cx="54102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t-IT" noProof="0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969B5E6-C18D-7141-5B7E-CE293E3188E6}"/>
              </a:ext>
            </a:extLst>
          </p:cNvPr>
          <p:cNvSpPr txBox="1"/>
          <p:nvPr/>
        </p:nvSpPr>
        <p:spPr>
          <a:xfrm>
            <a:off x="6363865" y="4008190"/>
            <a:ext cx="18950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Landmark in </a:t>
            </a:r>
            <a:r>
              <a:rPr lang="it-IT" sz="1000" noProof="0" dirty="0" err="1">
                <a:solidFill>
                  <a:schemeClr val="accent1"/>
                </a:solidFill>
              </a:rPr>
              <a:t>floating</a:t>
            </a:r>
            <a:r>
              <a:rPr lang="it-IT" sz="1000" noProof="0" dirty="0">
                <a:solidFill>
                  <a:schemeClr val="accent1"/>
                </a:solidFill>
              </a:rPr>
              <a:t> image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4423FD9-6EAA-412C-2619-73C3C4B79708}"/>
              </a:ext>
            </a:extLst>
          </p:cNvPr>
          <p:cNvSpPr txBox="1"/>
          <p:nvPr/>
        </p:nvSpPr>
        <p:spPr>
          <a:xfrm>
            <a:off x="9140440" y="2660218"/>
            <a:ext cx="20361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Landmark in </a:t>
            </a:r>
            <a:r>
              <a:rPr lang="it-IT" sz="1000" noProof="0" dirty="0" err="1">
                <a:solidFill>
                  <a:schemeClr val="accent1"/>
                </a:solidFill>
              </a:rPr>
              <a:t>reference</a:t>
            </a:r>
            <a:r>
              <a:rPr lang="it-IT" sz="1000" noProof="0" dirty="0">
                <a:solidFill>
                  <a:schemeClr val="accent1"/>
                </a:solidFill>
              </a:rPr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4125321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4ED965-3C87-AE58-9D9C-8CB8E5DE4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9D3DC37-E26A-D877-6F53-229FBF30F4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A430E59-34B8-0326-3FE6-413899F3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388AD02-B50B-C1A1-1FE3-EC4579C6F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685350"/>
            <a:ext cx="4124396" cy="1600200"/>
          </a:xfrm>
        </p:spPr>
        <p:txBody>
          <a:bodyPr anchor="b">
            <a:normAutofit/>
          </a:bodyPr>
          <a:lstStyle/>
          <a:p>
            <a:pPr algn="l"/>
            <a:r>
              <a:rPr lang="it-IT" sz="3200" noProof="0" dirty="0"/>
              <a:t>4. Triangolazione di </a:t>
            </a:r>
            <a:r>
              <a:rPr lang="it-IT" sz="3200" noProof="0" dirty="0" err="1"/>
              <a:t>delaunay</a:t>
            </a:r>
            <a:endParaRPr lang="it-IT" sz="3200" noProof="0" dirty="0"/>
          </a:p>
        </p:txBody>
      </p:sp>
      <p:sp>
        <p:nvSpPr>
          <p:cNvPr id="15" name="Segnaposto contenuto 2">
            <a:extLst>
              <a:ext uri="{FF2B5EF4-FFF2-40B4-BE49-F238E27FC236}">
                <a16:creationId xmlns:a16="http://schemas.microsoft.com/office/drawing/2014/main" id="{DC09EC07-6F8C-82E6-9711-FCD58ACFD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285549"/>
            <a:ext cx="4891743" cy="40241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1400" noProof="0" dirty="0"/>
              <a:t>I landmark evidenziati al passo precedente sono stati poi utilizzati per calcolare la triangolazione Delaunay.</a:t>
            </a:r>
          </a:p>
          <a:p>
            <a:pPr marL="0" indent="0">
              <a:buNone/>
            </a:pPr>
            <a:r>
              <a:rPr lang="it-IT" sz="1400" noProof="0" dirty="0"/>
              <a:t>Grazie a </a:t>
            </a:r>
            <a:r>
              <a:rPr lang="it-IT" sz="1400" noProof="0" dirty="0" err="1">
                <a:solidFill>
                  <a:schemeClr val="accent1"/>
                </a:solidFill>
              </a:rPr>
              <a:t>getTriangleList</a:t>
            </a:r>
            <a:r>
              <a:rPr lang="it-IT" sz="1400" noProof="0" dirty="0"/>
              <a:t> di </a:t>
            </a:r>
            <a:r>
              <a:rPr lang="it-IT" sz="1400" noProof="0" dirty="0">
                <a:solidFill>
                  <a:schemeClr val="accent1"/>
                </a:solidFill>
              </a:rPr>
              <a:t>cv2</a:t>
            </a:r>
            <a:r>
              <a:rPr lang="it-IT" sz="1400" noProof="0" dirty="0"/>
              <a:t>.</a:t>
            </a:r>
            <a:r>
              <a:rPr lang="it-IT" sz="1400" noProof="0" dirty="0">
                <a:solidFill>
                  <a:schemeClr val="accent1"/>
                </a:solidFill>
              </a:rPr>
              <a:t>Subdiv2D</a:t>
            </a:r>
            <a:r>
              <a:rPr lang="it-IT" sz="1400" noProof="0" dirty="0"/>
              <a:t>, è possibile ricevere una suddivisione robusta e geometrica del volto in triangoli.</a:t>
            </a:r>
          </a:p>
          <a:p>
            <a:pPr marL="0" indent="0">
              <a:buNone/>
            </a:pPr>
            <a:r>
              <a:rPr lang="it-IT" sz="1400" noProof="0" dirty="0"/>
              <a:t>La funzione sviluppata mappa ogni vertice del triangolo all'indice corrispondente nel vettore dei landmark. Questo </a:t>
            </a:r>
            <a:r>
              <a:rPr lang="it-IT" sz="1400" noProof="0" dirty="0">
                <a:solidFill>
                  <a:schemeClr val="accent1"/>
                </a:solidFill>
              </a:rPr>
              <a:t>mapping</a:t>
            </a:r>
            <a:r>
              <a:rPr lang="it-IT" sz="1400" noProof="0" dirty="0"/>
              <a:t> è fondamentale per mantenere la corrispondenza tra gli indici e le coordinate dei triangoli negli step successivi.</a:t>
            </a:r>
          </a:p>
          <a:p>
            <a:pPr marL="0" indent="0">
              <a:buNone/>
            </a:pPr>
            <a:r>
              <a:rPr lang="it-IT" sz="1400" noProof="0" dirty="0"/>
              <a:t>È essenziale calcolare la triangolazione </a:t>
            </a:r>
            <a:r>
              <a:rPr lang="it-IT" sz="1400" noProof="0" dirty="0">
                <a:solidFill>
                  <a:schemeClr val="accent1"/>
                </a:solidFill>
              </a:rPr>
              <a:t>una sola volta </a:t>
            </a:r>
            <a:r>
              <a:rPr lang="it-IT" sz="1400" noProof="0" dirty="0"/>
              <a:t>per garantire la corrispondenza dei triangoli delle immagini. Se la triangolazione venisse ricalcolata separatamente per ogni immagine, anche piccole differenze nei landmark potrebbero </a:t>
            </a:r>
            <a:r>
              <a:rPr lang="it-IT" sz="1400" noProof="0" dirty="0">
                <a:solidFill>
                  <a:schemeClr val="accent1"/>
                </a:solidFill>
              </a:rPr>
              <a:t>produrre pattern triangolari differenti</a:t>
            </a:r>
            <a:r>
              <a:rPr lang="it-IT" sz="1400" noProof="0" dirty="0"/>
              <a:t>, causando artefatti nel morphing.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345D138-DC46-286A-A994-4DBDF79CA5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963710" y="444510"/>
            <a:ext cx="2695383" cy="3593844"/>
          </a:xfrm>
          <a:prstGeom prst="rect">
            <a:avLst/>
          </a:prstGeom>
        </p:spPr>
      </p:pic>
      <p:sp>
        <p:nvSpPr>
          <p:cNvPr id="24" name="Round Single Corner Rectangle 17">
            <a:extLst>
              <a:ext uri="{FF2B5EF4-FFF2-40B4-BE49-F238E27FC236}">
                <a16:creationId xmlns:a16="http://schemas.microsoft.com/office/drawing/2014/main" id="{FD922FEE-6CD2-9EFE-F566-7456D2245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10817" y="1002026"/>
            <a:ext cx="2309217" cy="1684338"/>
          </a:xfrm>
          <a:prstGeom prst="round1Rect">
            <a:avLst>
              <a:gd name="adj" fmla="val 11295"/>
            </a:avLst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6" name="Round Single Corner Rectangle 16">
            <a:extLst>
              <a:ext uri="{FF2B5EF4-FFF2-40B4-BE49-F238E27FC236}">
                <a16:creationId xmlns:a16="http://schemas.microsoft.com/office/drawing/2014/main" id="{6F04E8AB-6941-6529-B637-6EE714F12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6241840" y="4259603"/>
            <a:ext cx="2417253" cy="1840846"/>
          </a:xfrm>
          <a:prstGeom prst="round1Rect">
            <a:avLst>
              <a:gd name="adj" fmla="val 11295"/>
            </a:avLst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2BCB7E5-5910-3318-19DB-8FA7BB0E80B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810817" y="2880292"/>
            <a:ext cx="2695383" cy="3593844"/>
          </a:xfrm>
          <a:prstGeom prst="rect">
            <a:avLst/>
          </a:prstGeom>
        </p:spPr>
      </p:pic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2F79F814-D505-72DE-91AB-3B5E98411DF2}"/>
              </a:ext>
            </a:extLst>
          </p:cNvPr>
          <p:cNvSpPr txBox="1">
            <a:spLocks/>
          </p:cNvSpPr>
          <p:nvPr/>
        </p:nvSpPr>
        <p:spPr>
          <a:xfrm>
            <a:off x="6096000" y="2194559"/>
            <a:ext cx="54102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t-IT" noProof="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C4CFF06-EE1B-0624-6240-8BB1E879F910}"/>
              </a:ext>
            </a:extLst>
          </p:cNvPr>
          <p:cNvSpPr txBox="1"/>
          <p:nvPr/>
        </p:nvSpPr>
        <p:spPr>
          <a:xfrm>
            <a:off x="6363865" y="4008190"/>
            <a:ext cx="18950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Landmark in </a:t>
            </a:r>
            <a:r>
              <a:rPr lang="it-IT" sz="1000" noProof="0" dirty="0" err="1">
                <a:solidFill>
                  <a:schemeClr val="accent1"/>
                </a:solidFill>
              </a:rPr>
              <a:t>floating</a:t>
            </a:r>
            <a:r>
              <a:rPr lang="it-IT" sz="1000" noProof="0" dirty="0">
                <a:solidFill>
                  <a:schemeClr val="accent1"/>
                </a:solidFill>
              </a:rPr>
              <a:t> image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B39F0F7-0D25-64D3-DC2A-18B7EB8451DA}"/>
              </a:ext>
            </a:extLst>
          </p:cNvPr>
          <p:cNvSpPr txBox="1"/>
          <p:nvPr/>
        </p:nvSpPr>
        <p:spPr>
          <a:xfrm>
            <a:off x="9140440" y="2660218"/>
            <a:ext cx="20361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Landmark in </a:t>
            </a:r>
            <a:r>
              <a:rPr lang="it-IT" sz="1000" noProof="0" dirty="0" err="1">
                <a:solidFill>
                  <a:schemeClr val="accent1"/>
                </a:solidFill>
              </a:rPr>
              <a:t>reference</a:t>
            </a:r>
            <a:r>
              <a:rPr lang="it-IT" sz="1000" noProof="0" dirty="0">
                <a:solidFill>
                  <a:schemeClr val="accent1"/>
                </a:solidFill>
              </a:rPr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523399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9C65A1FD-5C3D-426A-9BE7-4A2275C71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F32A07B-5A85-39D8-02DC-591977853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64" y="764373"/>
            <a:ext cx="10916736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noProof="0" dirty="0"/>
              <a:t>5.1 Calcolo triangoli intermedi</a:t>
            </a:r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9323BC6C-4175-FA84-0600-26AB694921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08" b="18655"/>
          <a:stretch/>
        </p:blipFill>
        <p:spPr>
          <a:xfrm>
            <a:off x="589465" y="2295467"/>
            <a:ext cx="1842368" cy="1897368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232ABE44-F901-A688-F81A-0877520F942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108" b="18652"/>
          <a:stretch/>
        </p:blipFill>
        <p:spPr>
          <a:xfrm>
            <a:off x="2592699" y="2295465"/>
            <a:ext cx="1842369" cy="1897370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C5EDB59D-9F59-7C6A-F4C2-43A60AE58AA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987" b="16775"/>
          <a:stretch/>
        </p:blipFill>
        <p:spPr>
          <a:xfrm>
            <a:off x="589465" y="4353702"/>
            <a:ext cx="1842368" cy="1897368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E3EDCC6B-77C8-68A3-263C-ACD9E6C55E2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987" b="16775"/>
          <a:stretch/>
        </p:blipFill>
        <p:spPr>
          <a:xfrm>
            <a:off x="2592699" y="4353702"/>
            <a:ext cx="1842369" cy="189736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4B0659EC-9617-7F0C-C957-3841C8E0D7DE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4754880" y="2261205"/>
                <a:ext cx="6751320" cy="4024125"/>
              </a:xfrm>
            </p:spPr>
            <p:txBody>
              <a:bodyPr vert="horz" lIns="91440" tIns="45720" rIns="91440" bIns="45720" rtlCol="0">
                <a:noAutofit/>
              </a:bodyPr>
              <a:lstStyle/>
              <a:p>
                <a:r>
                  <a:rPr lang="it-IT" sz="1400" noProof="0" dirty="0"/>
                  <a:t>Come da requisito, per ottenere una </a:t>
                </a:r>
                <a:r>
                  <a:rPr lang="it-IT" sz="1400" noProof="0" dirty="0">
                    <a:solidFill>
                      <a:schemeClr val="accent1"/>
                    </a:solidFill>
                  </a:rPr>
                  <a:t>transizione fluida</a:t>
                </a:r>
                <a:r>
                  <a:rPr lang="it-IT" sz="1400" noProof="0" dirty="0"/>
                  <a:t> e </a:t>
                </a:r>
                <a:r>
                  <a:rPr lang="it-IT" sz="1400" noProof="0" dirty="0">
                    <a:solidFill>
                      <a:schemeClr val="accent1"/>
                    </a:solidFill>
                  </a:rPr>
                  <a:t>graduale</a:t>
                </a:r>
                <a:r>
                  <a:rPr lang="it-IT" sz="1400" noProof="0" dirty="0"/>
                  <a:t> tra il volto di partenza (</a:t>
                </a:r>
                <a:r>
                  <a:rPr lang="it-IT" sz="1400" noProof="0" dirty="0" err="1"/>
                  <a:t>floating</a:t>
                </a:r>
                <a:r>
                  <a:rPr lang="it-IT" sz="1400" noProof="0" dirty="0"/>
                  <a:t> image) e il volto di riferimento (</a:t>
                </a:r>
                <a:r>
                  <a:rPr lang="it-IT" sz="1400" noProof="0" dirty="0" err="1"/>
                  <a:t>reference</a:t>
                </a:r>
                <a:r>
                  <a:rPr lang="it-IT" sz="1400" noProof="0" dirty="0"/>
                  <a:t> image), è stata adottata una strategia di </a:t>
                </a:r>
                <a:r>
                  <a:rPr lang="it-IT" sz="1400" noProof="0" dirty="0">
                    <a:solidFill>
                      <a:schemeClr val="accent1"/>
                    </a:solidFill>
                  </a:rPr>
                  <a:t>interpolazione lineare </a:t>
                </a:r>
                <a:r>
                  <a:rPr lang="it-IT" sz="1400" noProof="0" dirty="0"/>
                  <a:t>dei landmark.</a:t>
                </a:r>
              </a:p>
              <a:p>
                <a:r>
                  <a:rPr lang="it-IT" sz="1400" noProof="0" dirty="0"/>
                  <a:t>Si utilizza un parametro </a:t>
                </a:r>
                <a14:m>
                  <m:oMath xmlns:m="http://schemas.openxmlformats.org/officeDocument/2006/math"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it-IT" sz="1400" noProof="0" dirty="0"/>
                  <a:t> che varia nell'intervallo [0,1]e per ciascun </a:t>
                </a:r>
                <a14:m>
                  <m:oMath xmlns:m="http://schemas.openxmlformats.org/officeDocument/2006/math"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it-IT" sz="1400" noProof="0" dirty="0"/>
                  <a:t> si calcolano i landmark intermedi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40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  <m:r>
                      <a:rPr lang="it-IT" sz="1400" i="1" noProof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400" noProof="0" dirty="0"/>
                  <a:t>con la formula: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sub>
                      </m:sSub>
                      <m:r>
                        <a:rPr lang="it-IT" sz="1400" b="0" i="1" noProof="0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sz="1400" b="0" i="1" noProof="0" smtClean="0">
                          <a:latin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sz="1400" b="0" i="1" noProof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400" b="0" i="1" noProof="0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it-IT" sz="1400" i="1" noProof="0" smtClean="0">
                          <a:latin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it-IT" sz="140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i="1" noProof="0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it-IT" sz="1400" noProof="0" dirty="0"/>
              </a:p>
              <a:p>
                <a:r>
                  <a:rPr lang="it-IT" sz="1400" noProof="0" dirty="0"/>
                  <a:t>dove:</a:t>
                </a:r>
              </a:p>
              <a:p>
                <a:pPr marL="285750" indent="-2286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sz="1400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b="0" i="1" noProof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1400" b="0" i="1" noProof="0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400" noProof="0" dirty="0"/>
                  <a:t>rappresenta i landmark del volto di partenza,</a:t>
                </a:r>
              </a:p>
              <a:p>
                <a:pPr marL="285750" indent="-2286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sz="1400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b="0" i="1" noProof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1400" b="0" i="1" noProof="0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400" noProof="0" dirty="0"/>
                  <a:t>rappresenta i landmark del volto di riferimento.</a:t>
                </a:r>
              </a:p>
              <a:p>
                <a:pPr>
                  <a:buClr>
                    <a:schemeClr val="accent1"/>
                  </a:buClr>
                </a:pPr>
                <a:r>
                  <a:rPr lang="it-IT" sz="1400" noProof="0" dirty="0"/>
                  <a:t>In particolare:</a:t>
                </a:r>
              </a:p>
              <a:p>
                <a:pPr marL="285750" indent="-2286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it-IT" sz="1400" noProof="0" dirty="0"/>
                  <a:t>Se </a:t>
                </a:r>
                <a14:m>
                  <m:oMath xmlns:m="http://schemas.openxmlformats.org/officeDocument/2006/math"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=0 →</m:t>
                    </m:r>
                    <m:sSub>
                      <m:sSubPr>
                        <m:ctrlPr>
                          <a:rPr lang="it-IT" sz="140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  <m:r>
                      <a:rPr lang="it-IT" sz="1400" i="1" noProof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it-IT" sz="1400" noProof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40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1400" b="0" i="1" noProof="0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endParaRPr lang="it-IT" sz="1400" noProof="0" dirty="0"/>
              </a:p>
              <a:p>
                <a:pPr marL="285750" indent="-2286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it-IT" sz="1400" noProof="0" dirty="0"/>
                  <a:t>Se </a:t>
                </a:r>
                <a14:m>
                  <m:oMath xmlns:m="http://schemas.openxmlformats.org/officeDocument/2006/math"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=1 →</m:t>
                    </m:r>
                    <m:sSub>
                      <m:sSubPr>
                        <m:ctrlPr>
                          <a:rPr lang="it-IT" sz="140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1400" b="0" i="1" noProof="0" smtClean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  <m:r>
                      <a:rPr lang="it-IT" sz="1400" i="1" noProof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it-IT" sz="1400" noProof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40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1400" b="0" i="1" noProof="0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endParaRPr lang="it-IT" sz="1400" noProof="0" dirty="0"/>
              </a:p>
              <a:p>
                <a:pPr marL="285750" indent="-2286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it-IT" sz="1400" noProof="0" dirty="0"/>
                  <a:t>Per valori intermedi di </a:t>
                </a:r>
                <a14:m>
                  <m:oMath xmlns:m="http://schemas.openxmlformats.org/officeDocument/2006/math"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it-IT" sz="1400" noProof="0" dirty="0"/>
                  <a:t> si generano immagini trasformate che rappresentano la transizione progressiva tra i due volti.</a:t>
                </a:r>
              </a:p>
            </p:txBody>
          </p:sp>
        </mc:Choice>
        <mc:Fallback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4B0659EC-9617-7F0C-C957-3841C8E0D7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754880" y="2261205"/>
                <a:ext cx="6751320" cy="4024125"/>
              </a:xfrm>
              <a:blipFill>
                <a:blip r:embed="rId7"/>
                <a:stretch>
                  <a:fillRect l="-375" r="-563" b="-157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5A5379-5F70-9F72-1681-D7706FAE8AF1}"/>
              </a:ext>
            </a:extLst>
          </p:cNvPr>
          <p:cNvSpPr txBox="1"/>
          <p:nvPr/>
        </p:nvSpPr>
        <p:spPr>
          <a:xfrm>
            <a:off x="7562850" y="28098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noProof="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B423155-E3A1-C091-987E-A28F567CD7E7}"/>
              </a:ext>
            </a:extLst>
          </p:cNvPr>
          <p:cNvSpPr txBox="1"/>
          <p:nvPr/>
        </p:nvSpPr>
        <p:spPr>
          <a:xfrm>
            <a:off x="1336116" y="4150158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t0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F71A488-1DB0-7E16-1B23-35D7CE02FFCD}"/>
              </a:ext>
            </a:extLst>
          </p:cNvPr>
          <p:cNvSpPr txBox="1"/>
          <p:nvPr/>
        </p:nvSpPr>
        <p:spPr>
          <a:xfrm>
            <a:off x="3284139" y="4150158"/>
            <a:ext cx="4042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t0.3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4776217-C096-7AD1-E8E3-EAB09066DE17}"/>
              </a:ext>
            </a:extLst>
          </p:cNvPr>
          <p:cNvSpPr txBox="1"/>
          <p:nvPr/>
        </p:nvSpPr>
        <p:spPr>
          <a:xfrm>
            <a:off x="1308510" y="6224337"/>
            <a:ext cx="4042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t0.6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5A894EB-5920-3B9D-E491-2B1DA8BC5F23}"/>
              </a:ext>
            </a:extLst>
          </p:cNvPr>
          <p:cNvSpPr txBox="1"/>
          <p:nvPr/>
        </p:nvSpPr>
        <p:spPr>
          <a:xfrm>
            <a:off x="3364643" y="6218685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t1</a:t>
            </a:r>
          </a:p>
        </p:txBody>
      </p:sp>
    </p:spTree>
    <p:extLst>
      <p:ext uri="{BB962C8B-B14F-4D97-AF65-F5344CB8AC3E}">
        <p14:creationId xmlns:p14="http://schemas.microsoft.com/office/powerpoint/2010/main" val="1625170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E3AD02-7B54-F2C4-3FD0-4652CBD81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C65A1FD-5C3D-426A-9BE7-4A2275C71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CED5AB1-1139-0365-FD1F-3C8EDC235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64" y="764373"/>
            <a:ext cx="10916736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noProof="0" dirty="0"/>
              <a:t>5.2 trasformazione </a:t>
            </a:r>
            <a:r>
              <a:rPr lang="it-IT" noProof="0" dirty="0" err="1"/>
              <a:t>piecewise</a:t>
            </a:r>
            <a:r>
              <a:rPr lang="it-IT" noProof="0" dirty="0"/>
              <a:t> affine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031439E6-E50D-8D53-0083-D92F9FAA7F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08" b="18655"/>
          <a:stretch/>
        </p:blipFill>
        <p:spPr>
          <a:xfrm>
            <a:off x="589465" y="2295467"/>
            <a:ext cx="1842368" cy="189736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6C626F9-DCDD-23C2-5EA4-EA44B6D27EE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856" b="18905"/>
          <a:stretch/>
        </p:blipFill>
        <p:spPr>
          <a:xfrm>
            <a:off x="2592699" y="2295465"/>
            <a:ext cx="1842369" cy="189737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0A3456F-FAA6-8216-4ABD-9804E4C4EFF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548" b="16214"/>
          <a:stretch/>
        </p:blipFill>
        <p:spPr>
          <a:xfrm>
            <a:off x="589465" y="4353702"/>
            <a:ext cx="1842368" cy="189736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9640AC07-000D-C8C3-382F-81B5AA9E243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6548" b="16214"/>
          <a:stretch/>
        </p:blipFill>
        <p:spPr>
          <a:xfrm>
            <a:off x="2592699" y="4353702"/>
            <a:ext cx="1842369" cy="1897367"/>
          </a:xfrm>
          <a:prstGeom prst="rect">
            <a:avLst/>
          </a:prstGeo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3175A89-53E9-E668-1D36-726F0D2CD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8303" y="2194560"/>
            <a:ext cx="7104351" cy="440131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it-IT" sz="1400" noProof="0" dirty="0"/>
              <a:t>Il cuore dell’algoritmo è la </a:t>
            </a:r>
            <a:r>
              <a:rPr lang="it-IT" sz="1400" noProof="0" dirty="0">
                <a:solidFill>
                  <a:schemeClr val="accent1"/>
                </a:solidFill>
              </a:rPr>
              <a:t>trasformazione </a:t>
            </a:r>
            <a:r>
              <a:rPr lang="it-IT" sz="1400" noProof="0" dirty="0" err="1">
                <a:solidFill>
                  <a:schemeClr val="accent1"/>
                </a:solidFill>
              </a:rPr>
              <a:t>piecewise</a:t>
            </a:r>
            <a:r>
              <a:rPr lang="it-IT" sz="1400" noProof="0" dirty="0">
                <a:solidFill>
                  <a:schemeClr val="accent1"/>
                </a:solidFill>
              </a:rPr>
              <a:t> affine </a:t>
            </a:r>
            <a:r>
              <a:rPr lang="it-IT" sz="1400" noProof="0" dirty="0"/>
              <a:t>che viene applicata su ogni triangolo precedentemente calcolato.</a:t>
            </a:r>
          </a:p>
          <a:p>
            <a:r>
              <a:rPr lang="it-IT" sz="1400" noProof="0" dirty="0"/>
              <a:t>Si è deciso di evitare l’applicazione di trasformazioni globali che comportano </a:t>
            </a:r>
            <a:r>
              <a:rPr lang="it-IT" sz="1400" noProof="0" dirty="0">
                <a:solidFill>
                  <a:schemeClr val="accent1"/>
                </a:solidFill>
              </a:rPr>
              <a:t>distorsioni</a:t>
            </a:r>
            <a:r>
              <a:rPr lang="it-IT" sz="1400" noProof="0" dirty="0"/>
              <a:t>. Viene utilizzato, quindi, un approccio “</a:t>
            </a:r>
            <a:r>
              <a:rPr lang="it-IT" sz="1400" noProof="0" dirty="0" err="1"/>
              <a:t>piecewise</a:t>
            </a:r>
            <a:r>
              <a:rPr lang="it-IT" sz="1400" noProof="0" dirty="0"/>
              <a:t>” che permette di mappare con precisione le coordinate dei singoli triangoli in modo indipendente, mantenendo la coerenza delle texture facciali. </a:t>
            </a:r>
          </a:p>
          <a:p>
            <a:r>
              <a:rPr lang="it-IT" sz="1400" noProof="0" dirty="0"/>
              <a:t>Per ogni coppia di triangolo sorgente e di destinazione (intermedio):</a:t>
            </a:r>
          </a:p>
          <a:p>
            <a:pPr marL="342900" indent="-342900">
              <a:buClr>
                <a:schemeClr val="accent1"/>
              </a:buClr>
              <a:buFont typeface="+mj-lt"/>
              <a:buAutoNum type="arabicPeriod"/>
            </a:pPr>
            <a:r>
              <a:rPr lang="it-IT" sz="1400" noProof="0" dirty="0"/>
              <a:t>Viene utilizzata la funzione cv2.</a:t>
            </a:r>
            <a:r>
              <a:rPr lang="it-IT" sz="1400" noProof="0" dirty="0">
                <a:solidFill>
                  <a:schemeClr val="accent1"/>
                </a:solidFill>
              </a:rPr>
              <a:t>getAffineTransform</a:t>
            </a:r>
            <a:r>
              <a:rPr lang="it-IT" sz="1400" noProof="0" dirty="0"/>
              <a:t> per calcolare la matrice di trasformazione che mappa il triangolo di destinazione in quello sorgente</a:t>
            </a:r>
          </a:p>
          <a:p>
            <a:pPr marL="342900" indent="-342900">
              <a:buClr>
                <a:schemeClr val="accent1"/>
              </a:buClr>
              <a:buFont typeface="+mj-lt"/>
              <a:buAutoNum type="arabicPeriod"/>
            </a:pPr>
            <a:r>
              <a:rPr lang="it-IT" sz="1400" noProof="0" dirty="0"/>
              <a:t>Viene usata cv2.</a:t>
            </a:r>
            <a:r>
              <a:rPr lang="it-IT" sz="1400" noProof="0" dirty="0">
                <a:solidFill>
                  <a:schemeClr val="accent1"/>
                </a:solidFill>
              </a:rPr>
              <a:t>fillConvexPoly</a:t>
            </a:r>
            <a:r>
              <a:rPr lang="it-IT" sz="1400" noProof="0" dirty="0"/>
              <a:t> per creare una maschera che delimita esattamente l’area del triangolo di destinazione, permettendo di operare il warping in modo isolato rispetto al resto dell’immagine</a:t>
            </a:r>
          </a:p>
          <a:p>
            <a:pPr marL="342900" indent="-342900">
              <a:buClr>
                <a:schemeClr val="accent1"/>
              </a:buClr>
              <a:buFont typeface="+mj-lt"/>
              <a:buAutoNum type="arabicPeriod"/>
            </a:pPr>
            <a:r>
              <a:rPr lang="it-IT" sz="1400" noProof="0" dirty="0"/>
              <a:t>Applicando la trasformazione, del punto 1, sulle coordinate omogenee di ogni pixel della maschera, viene ottenuto il </a:t>
            </a:r>
            <a:r>
              <a:rPr lang="it-IT" sz="1400" noProof="0" dirty="0">
                <a:solidFill>
                  <a:schemeClr val="accent1"/>
                </a:solidFill>
              </a:rPr>
              <a:t>mapping inverso </a:t>
            </a:r>
            <a:r>
              <a:rPr lang="it-IT" sz="1400" noProof="0" dirty="0"/>
              <a:t>da triangolo destinatario a quello sorgente.</a:t>
            </a:r>
          </a:p>
          <a:p>
            <a:pPr>
              <a:buClr>
                <a:schemeClr val="accent1"/>
              </a:buClr>
            </a:pPr>
            <a:r>
              <a:rPr lang="it-IT" sz="1400" noProof="0" dirty="0"/>
              <a:t>Il mapping viene passato a cv2.</a:t>
            </a:r>
            <a:r>
              <a:rPr lang="it-IT" sz="1400" noProof="0" dirty="0">
                <a:solidFill>
                  <a:schemeClr val="accent1"/>
                </a:solidFill>
              </a:rPr>
              <a:t>remap </a:t>
            </a:r>
            <a:r>
              <a:rPr lang="it-IT" sz="1400" noProof="0" dirty="0"/>
              <a:t>che esegue la </a:t>
            </a:r>
            <a:r>
              <a:rPr lang="it-IT" sz="1400" noProof="0" dirty="0">
                <a:solidFill>
                  <a:schemeClr val="accent1"/>
                </a:solidFill>
              </a:rPr>
              <a:t>trasposizione</a:t>
            </a:r>
            <a:r>
              <a:rPr lang="it-IT" sz="1400" noProof="0" dirty="0"/>
              <a:t> dei pixel nei triangoli intermedi.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B3CAB63-7A9F-BCCF-FB8A-D25790C6B445}"/>
              </a:ext>
            </a:extLst>
          </p:cNvPr>
          <p:cNvSpPr txBox="1"/>
          <p:nvPr/>
        </p:nvSpPr>
        <p:spPr>
          <a:xfrm>
            <a:off x="1336116" y="4150158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t0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FDB3C86-E65C-1344-B919-5A2F3545F857}"/>
              </a:ext>
            </a:extLst>
          </p:cNvPr>
          <p:cNvSpPr txBox="1"/>
          <p:nvPr/>
        </p:nvSpPr>
        <p:spPr>
          <a:xfrm>
            <a:off x="3284139" y="4150158"/>
            <a:ext cx="4042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t0.3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0F98431-69B2-3CBF-D27D-793FC3BC0615}"/>
              </a:ext>
            </a:extLst>
          </p:cNvPr>
          <p:cNvSpPr txBox="1"/>
          <p:nvPr/>
        </p:nvSpPr>
        <p:spPr>
          <a:xfrm>
            <a:off x="1308510" y="6224337"/>
            <a:ext cx="4042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t0.6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9B02A07-AADA-C533-11E3-5367AFB06BFA}"/>
              </a:ext>
            </a:extLst>
          </p:cNvPr>
          <p:cNvSpPr txBox="1"/>
          <p:nvPr/>
        </p:nvSpPr>
        <p:spPr>
          <a:xfrm>
            <a:off x="3364643" y="6218685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t1</a:t>
            </a:r>
          </a:p>
        </p:txBody>
      </p:sp>
    </p:spTree>
    <p:extLst>
      <p:ext uri="{BB962C8B-B14F-4D97-AF65-F5344CB8AC3E}">
        <p14:creationId xmlns:p14="http://schemas.microsoft.com/office/powerpoint/2010/main" val="152186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549B08-385B-CF69-970F-977543097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9C65A1FD-5C3D-426A-9BE7-4A2275C71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79D394B9-D0D0-C143-CEF2-CA64289E6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64" y="764373"/>
            <a:ext cx="10916736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noProof="0" dirty="0"/>
              <a:t>5.3 </a:t>
            </a:r>
            <a:r>
              <a:rPr lang="it-IT" noProof="0" dirty="0" err="1"/>
              <a:t>blending</a:t>
            </a:r>
            <a:endParaRPr lang="it-IT" noProof="0" dirty="0"/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890BB813-0C1E-584C-72AE-47F1890281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08" b="18655"/>
          <a:stretch/>
        </p:blipFill>
        <p:spPr>
          <a:xfrm>
            <a:off x="589465" y="2295467"/>
            <a:ext cx="1842368" cy="1897368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E39C92C-33CD-7626-687A-CED9BBB8ED6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108" b="18652"/>
          <a:stretch/>
        </p:blipFill>
        <p:spPr>
          <a:xfrm>
            <a:off x="2592699" y="2295465"/>
            <a:ext cx="1842369" cy="189737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208807D9-133C-55A4-D08E-177CB052BDD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584" t="4588" r="584" b="18174"/>
          <a:stretch/>
        </p:blipFill>
        <p:spPr>
          <a:xfrm>
            <a:off x="589465" y="4353702"/>
            <a:ext cx="1842368" cy="1897368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19BFB97-86F4-5014-386C-49C9AB399EB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274" b="19488"/>
          <a:stretch/>
        </p:blipFill>
        <p:spPr>
          <a:xfrm>
            <a:off x="2592699" y="4353702"/>
            <a:ext cx="1842369" cy="189736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1851F208-4BEC-81C9-7598-A5BCF4F24D32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4915916" y="2194560"/>
                <a:ext cx="6590284" cy="4024125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it-IT" sz="1400" noProof="0" dirty="0"/>
                  <a:t>Una volta trasformati tutti i triangoli dell'immagine </a:t>
                </a:r>
                <a:r>
                  <a:rPr lang="it-IT" sz="1400" noProof="0" dirty="0" err="1"/>
                  <a:t>floating</a:t>
                </a:r>
                <a:r>
                  <a:rPr lang="it-IT" sz="1400" noProof="0" dirty="0"/>
                  <a:t> e </a:t>
                </a:r>
                <a:r>
                  <a:rPr lang="it-IT" sz="1400" noProof="0" dirty="0" err="1"/>
                  <a:t>reference</a:t>
                </a:r>
                <a:r>
                  <a:rPr lang="it-IT" sz="1400" noProof="0" dirty="0"/>
                  <a:t> verso le loro posizioni intermedie, il passo successivo è fondere (</a:t>
                </a:r>
                <a:r>
                  <a:rPr lang="it-IT" sz="1400" noProof="0" dirty="0" err="1">
                    <a:solidFill>
                      <a:schemeClr val="accent1"/>
                    </a:solidFill>
                  </a:rPr>
                  <a:t>blending</a:t>
                </a:r>
                <a:r>
                  <a:rPr lang="it-IT" sz="1400" noProof="0" dirty="0"/>
                  <a:t>) le due immagini in modo graduale per ottenere un morphing fluido.</a:t>
                </a:r>
              </a:p>
              <a:p>
                <a:r>
                  <a:rPr lang="it-IT" sz="1400" noProof="0" dirty="0"/>
                  <a:t>Per fondere le immagini è stata utilizzata una combinazione lineare pesata tra l'immagine </a:t>
                </a:r>
                <a:r>
                  <a:rPr lang="it-IT" sz="1400" noProof="0" dirty="0" err="1"/>
                  <a:t>floating</a:t>
                </a:r>
                <a:r>
                  <a:rPr lang="it-IT" sz="1400" noProof="0" dirty="0"/>
                  <a:t> e quella </a:t>
                </a:r>
                <a:r>
                  <a:rPr lang="it-IT" sz="1400" noProof="0" dirty="0" err="1"/>
                  <a:t>reference</a:t>
                </a:r>
                <a:r>
                  <a:rPr lang="it-IT" sz="1400" noProof="0" dirty="0"/>
                  <a:t>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it-IT" sz="1400" b="0" i="1" noProof="0" smtClean="0">
                          <a:latin typeface="Cambria Math" panose="02040503050406030204" pitchFamily="18" charset="0"/>
                        </a:rPr>
                        <m:t>𝑏𝑙𝑒𝑛𝑑</m:t>
                      </m:r>
                      <m:r>
                        <a:rPr lang="it-IT" sz="1400" b="0" i="1" noProof="0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sSub>
                        <m:sSubPr>
                          <m:ctrlPr>
                            <a:rPr lang="it-IT" sz="140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i="1" noProof="0" smtClean="0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it-IT" sz="1400" i="1" noProof="0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sz="1400" i="1" noProof="0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sz="1400" b="0" i="1" noProof="0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it-IT" sz="1400" b="0" i="1" noProof="0" smtClean="0">
                          <a:latin typeface="Cambria Math" panose="02040503050406030204" pitchFamily="18" charset="0"/>
                        </a:rPr>
                        <m:t>𝑡</m:t>
                      </m:r>
                      <m:sSub>
                        <m:sSubPr>
                          <m:ctrlPr>
                            <a:rPr lang="it-IT" sz="1400" i="1" noProof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i="1" noProof="0" smtClean="0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it-IT" sz="1400" i="1" noProof="0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sz="1400" b="0" i="1" noProof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it-IT" sz="1400" noProof="0" dirty="0"/>
              </a:p>
              <a:p>
                <a:pPr marL="285750" indent="-2286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it-IT" sz="1400" noProof="0" dirty="0"/>
                  <a:t>Se </a:t>
                </a:r>
                <a14:m>
                  <m:oMath xmlns:m="http://schemas.openxmlformats.org/officeDocument/2006/math"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=0 →</m:t>
                    </m:r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𝑏𝑙𝑒𝑛𝑑</m:t>
                    </m:r>
                    <m:r>
                      <a:rPr lang="it-IT" sz="140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1400" noProof="0" smtClean="0"/>
                      <m:t> </m:t>
                    </m:r>
                    <m:sSub>
                      <m:sSubPr>
                        <m:ctrlPr>
                          <a:rPr lang="it-IT" sz="140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endParaRPr lang="it-IT" sz="1400" noProof="0" dirty="0"/>
              </a:p>
              <a:p>
                <a:pPr marL="285750" indent="-2286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it-IT" sz="1400" noProof="0" dirty="0"/>
                  <a:t>Se </a:t>
                </a:r>
                <a14:m>
                  <m:oMath xmlns:m="http://schemas.openxmlformats.org/officeDocument/2006/math"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=0 →</m:t>
                    </m:r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𝑏𝑙𝑒𝑛𝑑</m:t>
                    </m:r>
                    <m:r>
                      <a:rPr lang="it-IT" sz="140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it-IT" sz="1400" noProof="0" smtClean="0"/>
                      <m:t> </m:t>
                    </m:r>
                    <m:sSub>
                      <m:sSubPr>
                        <m:ctrlPr>
                          <a:rPr lang="it-IT" sz="140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400" i="1" noProof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it-IT" sz="1400" b="0" i="1" noProof="0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endParaRPr lang="it-IT" sz="1400" noProof="0" dirty="0"/>
              </a:p>
              <a:p>
                <a:pPr marL="285750" indent="-2286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it-IT" sz="1400" noProof="0" dirty="0"/>
                  <a:t>Per valori intermedi di </a:t>
                </a:r>
                <a14:m>
                  <m:oMath xmlns:m="http://schemas.openxmlformats.org/officeDocument/2006/math">
                    <m:r>
                      <a:rPr lang="it-IT" sz="1400" b="0" i="1" noProof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it-IT" sz="1400" noProof="0" dirty="0"/>
                  <a:t> si ottiene una transizione graduale tra le due immagini</a:t>
                </a:r>
              </a:p>
            </p:txBody>
          </p:sp>
        </mc:Choice>
        <mc:Fallback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1851F208-4BEC-81C9-7598-A5BCF4F24D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915916" y="2194560"/>
                <a:ext cx="6590284" cy="4024125"/>
              </a:xfrm>
              <a:blipFill>
                <a:blip r:embed="rId7"/>
                <a:stretch>
                  <a:fillRect l="-192" t="-94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54C19BDB-7B06-3C5A-29C9-90113578BD77}"/>
              </a:ext>
            </a:extLst>
          </p:cNvPr>
          <p:cNvSpPr txBox="1"/>
          <p:nvPr/>
        </p:nvSpPr>
        <p:spPr>
          <a:xfrm>
            <a:off x="1336116" y="4150158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t0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2ED2611E-1E7C-91B6-AC52-9D6C6F4E9F51}"/>
              </a:ext>
            </a:extLst>
          </p:cNvPr>
          <p:cNvSpPr txBox="1"/>
          <p:nvPr/>
        </p:nvSpPr>
        <p:spPr>
          <a:xfrm>
            <a:off x="3284139" y="4150158"/>
            <a:ext cx="4042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t0.3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6645907A-4219-08D6-141A-766BF45407DD}"/>
              </a:ext>
            </a:extLst>
          </p:cNvPr>
          <p:cNvSpPr txBox="1"/>
          <p:nvPr/>
        </p:nvSpPr>
        <p:spPr>
          <a:xfrm>
            <a:off x="1308510" y="6224337"/>
            <a:ext cx="4042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t0.6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837118D3-157B-24B7-EA85-F5B4C33B76F6}"/>
              </a:ext>
            </a:extLst>
          </p:cNvPr>
          <p:cNvSpPr txBox="1"/>
          <p:nvPr/>
        </p:nvSpPr>
        <p:spPr>
          <a:xfrm>
            <a:off x="3364643" y="6218685"/>
            <a:ext cx="2984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000" noProof="0" dirty="0">
                <a:solidFill>
                  <a:schemeClr val="accent1"/>
                </a:solidFill>
              </a:rPr>
              <a:t>t1</a:t>
            </a:r>
          </a:p>
        </p:txBody>
      </p:sp>
    </p:spTree>
    <p:extLst>
      <p:ext uri="{BB962C8B-B14F-4D97-AF65-F5344CB8AC3E}">
        <p14:creationId xmlns:p14="http://schemas.microsoft.com/office/powerpoint/2010/main" val="1286308498"/>
      </p:ext>
    </p:extLst>
  </p:cSld>
  <p:clrMapOvr>
    <a:masterClrMapping/>
  </p:clrMapOvr>
</p:sld>
</file>

<file path=ppt/theme/theme1.xml><?xml version="1.0" encoding="utf-8"?>
<a:theme xmlns:a="http://schemas.openxmlformats.org/drawingml/2006/main" name="Scia di vapore">
  <a:themeElements>
    <a:clrScheme name="Scia di vapor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Scia di vapore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ia di vapore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21747</TotalTime>
  <Words>1482</Words>
  <Application>Microsoft Macintosh PowerPoint</Application>
  <PresentationFormat>Widescreen</PresentationFormat>
  <Paragraphs>118</Paragraphs>
  <Slides>12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Aptos</vt:lpstr>
      <vt:lpstr>Arial</vt:lpstr>
      <vt:lpstr>Cambria Math</vt:lpstr>
      <vt:lpstr>Century Gothic</vt:lpstr>
      <vt:lpstr>Scia di vapore</vt:lpstr>
      <vt:lpstr>Face morphing </vt:lpstr>
      <vt:lpstr>Introduzione e obiettivi</vt:lpstr>
      <vt:lpstr>1. Rilevazione volto</vt:lpstr>
      <vt:lpstr>2. Allineamento delle immagini</vt:lpstr>
      <vt:lpstr>3. estrazione dei Landmark </vt:lpstr>
      <vt:lpstr>4. Triangolazione di delaunay</vt:lpstr>
      <vt:lpstr>5.1 Calcolo triangoli intermedi</vt:lpstr>
      <vt:lpstr>5.2 trasformazione piecewise affine</vt:lpstr>
      <vt:lpstr>5.3 blending</vt:lpstr>
      <vt:lpstr>6. risultato analisi</vt:lpstr>
      <vt:lpstr>conclusioni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AGOSTINO MESSINA</dc:creator>
  <cp:lastModifiedBy>AGOSTINO MESSINA</cp:lastModifiedBy>
  <cp:revision>5</cp:revision>
  <dcterms:created xsi:type="dcterms:W3CDTF">2025-03-22T12:33:11Z</dcterms:created>
  <dcterms:modified xsi:type="dcterms:W3CDTF">2025-04-06T15:41:48Z</dcterms:modified>
</cp:coreProperties>
</file>

<file path=docProps/thumbnail.jpeg>
</file>